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5" r:id="rId2"/>
    <p:sldId id="256" r:id="rId3"/>
    <p:sldId id="317" r:id="rId4"/>
    <p:sldId id="318" r:id="rId5"/>
    <p:sldId id="319" r:id="rId6"/>
    <p:sldId id="320" r:id="rId7"/>
    <p:sldId id="287" r:id="rId8"/>
    <p:sldId id="260" r:id="rId9"/>
    <p:sldId id="289" r:id="rId10"/>
    <p:sldId id="293" r:id="rId11"/>
    <p:sldId id="295" r:id="rId12"/>
    <p:sldId id="261" r:id="rId13"/>
    <p:sldId id="292" r:id="rId14"/>
    <p:sldId id="266" r:id="rId15"/>
    <p:sldId id="258" r:id="rId16"/>
    <p:sldId id="259" r:id="rId17"/>
    <p:sldId id="297" r:id="rId18"/>
    <p:sldId id="299" r:id="rId19"/>
    <p:sldId id="262" r:id="rId20"/>
    <p:sldId id="263" r:id="rId21"/>
    <p:sldId id="264" r:id="rId22"/>
    <p:sldId id="265" r:id="rId23"/>
    <p:sldId id="301" r:id="rId24"/>
    <p:sldId id="304" r:id="rId25"/>
    <p:sldId id="308" r:id="rId26"/>
    <p:sldId id="309" r:id="rId27"/>
    <p:sldId id="310" r:id="rId28"/>
    <p:sldId id="311" r:id="rId29"/>
    <p:sldId id="312" r:id="rId30"/>
    <p:sldId id="314" r:id="rId31"/>
    <p:sldId id="313" r:id="rId32"/>
    <p:sldId id="315" r:id="rId33"/>
    <p:sldId id="316" r:id="rId34"/>
    <p:sldId id="257" r:id="rId35"/>
    <p:sldId id="321" r:id="rId36"/>
  </p:sldIdLst>
  <p:sldSz cx="12192000" cy="6858000"/>
  <p:notesSz cx="6858000" cy="9144000"/>
  <p:defaultTextStyle>
    <a:defPPr>
      <a:defRPr lang="pt-C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Destaqu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86" autoAdjust="0"/>
    <p:restoredTop sz="93861" autoAdjust="0"/>
  </p:normalViewPr>
  <p:slideViewPr>
    <p:cSldViewPr snapToGrid="0">
      <p:cViewPr varScale="1">
        <p:scale>
          <a:sx n="79" d="100"/>
          <a:sy n="79" d="100"/>
        </p:scale>
        <p:origin x="93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CV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F6339-6C03-4FB8-8B4B-0A2AB1537388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CV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CV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3AD92E-882E-4BCE-B2FB-8B789E6F627A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44458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5828dc346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5828dc346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CV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2AEF3E-4442-4C6A-9D6C-82C202B76188}" type="slidenum">
              <a:rPr lang="pt-CV" smtClean="0"/>
              <a:t>4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624654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41021C-243A-122B-3F61-2A041EB8D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1EB28F-E9E1-8C33-CBF2-0FB673B4A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CV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E9BF207-7687-A2EC-C2C7-8319702D9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C6986BD-CB7C-BE65-C700-D9B5154E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E2DCE4B-DDF5-DB67-582D-7DA2B99B5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138571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72CF7-51EF-00C3-6A5E-4E52020BC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220A358-B1C1-3154-4285-54223CAD1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266C7D0-AA54-0387-17B4-78042ECF4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3305639-D697-DE0B-E347-D00EDECCE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E10C9CD-F296-0A89-B76B-D3C0577A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177773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85EEF1-CAEF-9C1C-9CEC-91F6B858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631DCE7-A5A5-1251-5544-118D5801A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2B2C2E6-BEBA-75CF-7F4F-521261899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934B2FF-1FD7-2AAA-395C-B282BB1DB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F15A9BF-B46C-49E6-0EE7-7375053CB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3447258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688D5-0A45-A0D0-3669-04E475C3E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99EB36D-F830-70CD-36A5-DED6DEAD3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4237C99-494A-CBA1-A3E4-23A91C86C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6426D63-DCEA-5699-3388-EC59CED2C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0400BC2-910D-9C1C-15E2-22B47F12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59D5381-BBE9-9D0A-64F9-183AC5BB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170794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2A90A-608D-122D-00C6-9988F6DC9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5A44F72-526A-129E-4329-26399B470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450A5AE-4057-B3F8-FEA8-F2AB50802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479F7AB-503D-8753-68D8-F1B949545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B02B54B-E3CD-CB16-0F0B-815566FB66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DDC8DC2-0C8B-1C3F-79B5-C988A9FC5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E80A263-CE38-D02F-635D-B8B89467D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C9C9F284-CEBD-D74C-4866-4E32FE1A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494162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6DB13-EADB-7790-71D7-798C89802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80474DA-3BD2-3587-4131-E2DE25BAE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79DFD48-1A11-A29A-BB4D-8E70CE88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971345A-2DDC-3113-255D-FA6659A3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325524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9E6E105F-DD3D-265C-4B70-7F986D151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AE121A34-267B-F896-2A70-6AD1F263C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4626693-6970-2C0B-67DF-E512E881C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176339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A6335-0817-5C97-00FF-20991AD71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B35A8F4-A303-0B66-1496-2D2AF165E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5F633F3-A05F-1E6D-B000-2C231E3AB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4313976-D04B-BA42-C5CA-537E1A0A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8C96CA7-4952-AACD-A2C4-9042B3F7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44D4034-52FE-53D6-C5AA-6CBA92F5A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87994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47F4B7-B903-1CDE-A9A0-0F4E6598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EBE565D-4311-4322-A630-340134BF7F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CV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4B42C44-008A-EA61-B763-A263D95CF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1159074-4CE8-13DE-8F50-FBADA2576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036578F-7F78-61E6-90C7-1FA3EA39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17E22FC-7A9F-33CA-7B93-95E5AB5C3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1864543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595E9-3491-032C-29B9-8F9F8DF0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13867D9-3652-4CF1-E394-C9A944B41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84B7C52-89C0-DB26-47D0-A1DEE4D8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26E06C8-132A-449E-D81A-9B86CBB7E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2918EBE-2E07-686B-7A38-F7E76CB7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242972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153343-47DE-4527-01CC-5107F00FB2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1C292C3-26B8-C53F-4413-CB17D7B3CF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041570B-6C1D-0D39-23A7-0FBD240B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0B4C369-8105-B8F2-AD85-EE0DE7BC8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CV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65005DA-946F-1589-D1EE-2F53A6C35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1711865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(g3f5828dc346_7_0)">
  <p:cSld name="Generated (g3f5828dc346_7_0)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197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867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799374A-E55D-2B00-32BA-AB01CB7B1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pt-CV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BE1A2F8-AE1E-5BA9-0101-C0EAD4340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CV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4F3B37F-9AF6-C280-217A-784242072C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FE411E-99DF-44C8-A5CC-FB2B9EFF9179}" type="datetimeFigureOut">
              <a:rPr lang="pt-CV" smtClean="0"/>
              <a:t>07/26/2026</a:t>
            </a:fld>
            <a:endParaRPr lang="pt-CV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1F0C071-85AD-6C44-ADAC-3334C6240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CV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1699678-0CBC-3586-DC94-362D5791E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A6F152-129A-4923-BF23-1D7341825030}" type="slidenum">
              <a:rPr lang="pt-CV" smtClean="0"/>
              <a:t>‹#›</a:t>
            </a:fld>
            <a:endParaRPr lang="pt-CV"/>
          </a:p>
        </p:txBody>
      </p:sp>
    </p:spTree>
    <p:extLst>
      <p:ext uri="{BB962C8B-B14F-4D97-AF65-F5344CB8AC3E}">
        <p14:creationId xmlns:p14="http://schemas.microsoft.com/office/powerpoint/2010/main" val="358209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C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14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14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14.png"/><Relationship Id="rId9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63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14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63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14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3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14.png"/><Relationship Id="rId9" Type="http://schemas.openxmlformats.org/officeDocument/2006/relationships/image" Target="../media/image10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image" Target="../media/image33.png"/><Relationship Id="rId21" Type="http://schemas.openxmlformats.org/officeDocument/2006/relationships/image" Target="../media/image123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5" Type="http://schemas.openxmlformats.org/officeDocument/2006/relationships/image" Target="../media/image12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18.png"/><Relationship Id="rId20" Type="http://schemas.openxmlformats.org/officeDocument/2006/relationships/image" Target="../media/image1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24" Type="http://schemas.openxmlformats.org/officeDocument/2006/relationships/image" Target="../media/image126.png"/><Relationship Id="rId5" Type="http://schemas.openxmlformats.org/officeDocument/2006/relationships/image" Target="../media/image107.png"/><Relationship Id="rId15" Type="http://schemas.openxmlformats.org/officeDocument/2006/relationships/image" Target="../media/image117.png"/><Relationship Id="rId23" Type="http://schemas.openxmlformats.org/officeDocument/2006/relationships/image" Target="../media/image125.png"/><Relationship Id="rId10" Type="http://schemas.openxmlformats.org/officeDocument/2006/relationships/image" Target="../media/image112.png"/><Relationship Id="rId19" Type="http://schemas.openxmlformats.org/officeDocument/2006/relationships/image" Target="../media/image121.png"/><Relationship Id="rId4" Type="http://schemas.openxmlformats.org/officeDocument/2006/relationships/image" Target="../media/image14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Relationship Id="rId22" Type="http://schemas.openxmlformats.org/officeDocument/2006/relationships/image" Target="../media/image1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3" Type="http://schemas.openxmlformats.org/officeDocument/2006/relationships/image" Target="../media/image63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10" Type="http://schemas.openxmlformats.org/officeDocument/2006/relationships/image" Target="../media/image133.png"/><Relationship Id="rId4" Type="http://schemas.openxmlformats.org/officeDocument/2006/relationships/image" Target="../media/image14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5.png"/><Relationship Id="rId3" Type="http://schemas.openxmlformats.org/officeDocument/2006/relationships/image" Target="../media/image33.png"/><Relationship Id="rId7" Type="http://schemas.openxmlformats.org/officeDocument/2006/relationships/image" Target="../media/image140.png"/><Relationship Id="rId12" Type="http://schemas.openxmlformats.org/officeDocument/2006/relationships/image" Target="../media/image144.png"/><Relationship Id="rId17" Type="http://schemas.openxmlformats.org/officeDocument/2006/relationships/image" Target="../media/image14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4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143.png"/><Relationship Id="rId5" Type="http://schemas.openxmlformats.org/officeDocument/2006/relationships/image" Target="../media/image139.png"/><Relationship Id="rId15" Type="http://schemas.openxmlformats.org/officeDocument/2006/relationships/image" Target="../media/image146.png"/><Relationship Id="rId10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openxmlformats.org/officeDocument/2006/relationships/image" Target="../media/image142.png"/><Relationship Id="rId1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3.png"/><Relationship Id="rId7" Type="http://schemas.microsoft.com/office/2007/relationships/hdphoto" Target="../media/hdphoto4.wdp"/><Relationship Id="rId12" Type="http://schemas.openxmlformats.org/officeDocument/2006/relationships/image" Target="../media/image1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0.png"/><Relationship Id="rId11" Type="http://schemas.openxmlformats.org/officeDocument/2006/relationships/image" Target="../media/image154.png"/><Relationship Id="rId5" Type="http://schemas.openxmlformats.org/officeDocument/2006/relationships/image" Target="../media/image149.png"/><Relationship Id="rId10" Type="http://schemas.openxmlformats.org/officeDocument/2006/relationships/image" Target="../media/image153.png"/><Relationship Id="rId4" Type="http://schemas.openxmlformats.org/officeDocument/2006/relationships/image" Target="../media/image14.png"/><Relationship Id="rId9" Type="http://schemas.openxmlformats.org/officeDocument/2006/relationships/image" Target="../media/image1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3" Type="http://schemas.openxmlformats.org/officeDocument/2006/relationships/image" Target="../media/image63.png"/><Relationship Id="rId7" Type="http://schemas.microsoft.com/office/2007/relationships/hdphoto" Target="../media/hdphoto5.wdp"/><Relationship Id="rId12" Type="http://schemas.openxmlformats.org/officeDocument/2006/relationships/image" Target="../media/image1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8.png"/><Relationship Id="rId11" Type="http://schemas.openxmlformats.org/officeDocument/2006/relationships/image" Target="../media/image162.png"/><Relationship Id="rId5" Type="http://schemas.openxmlformats.org/officeDocument/2006/relationships/image" Target="../media/image157.png"/><Relationship Id="rId15" Type="http://schemas.openxmlformats.org/officeDocument/2006/relationships/image" Target="../media/image166.png"/><Relationship Id="rId10" Type="http://schemas.openxmlformats.org/officeDocument/2006/relationships/image" Target="../media/image161.png"/><Relationship Id="rId4" Type="http://schemas.openxmlformats.org/officeDocument/2006/relationships/image" Target="../media/image14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3" Type="http://schemas.openxmlformats.org/officeDocument/2006/relationships/image" Target="../media/image13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10" Type="http://schemas.openxmlformats.org/officeDocument/2006/relationships/image" Target="../media/image173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87.png"/><Relationship Id="rId18" Type="http://schemas.openxmlformats.org/officeDocument/2006/relationships/image" Target="../media/image191.png"/><Relationship Id="rId3" Type="http://schemas.openxmlformats.org/officeDocument/2006/relationships/image" Target="../media/image180.png"/><Relationship Id="rId21" Type="http://schemas.openxmlformats.org/officeDocument/2006/relationships/image" Target="../media/image194.png"/><Relationship Id="rId7" Type="http://schemas.openxmlformats.org/officeDocument/2006/relationships/image" Target="../media/image183.png"/><Relationship Id="rId12" Type="http://schemas.openxmlformats.org/officeDocument/2006/relationships/image" Target="../media/image186.png"/><Relationship Id="rId17" Type="http://schemas.openxmlformats.org/officeDocument/2006/relationships/image" Target="../media/image190.png"/><Relationship Id="rId2" Type="http://schemas.openxmlformats.org/officeDocument/2006/relationships/notesSlide" Target="../notesSlides/notesSlide17.xml"/><Relationship Id="rId16" Type="http://schemas.microsoft.com/office/2007/relationships/hdphoto" Target="../media/hdphoto8.wdp"/><Relationship Id="rId20" Type="http://schemas.openxmlformats.org/officeDocument/2006/relationships/image" Target="../media/image19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2.png"/><Relationship Id="rId11" Type="http://schemas.microsoft.com/office/2007/relationships/hdphoto" Target="../media/hdphoto7.wdp"/><Relationship Id="rId5" Type="http://schemas.openxmlformats.org/officeDocument/2006/relationships/image" Target="../media/image181.png"/><Relationship Id="rId15" Type="http://schemas.openxmlformats.org/officeDocument/2006/relationships/image" Target="../media/image189.png"/><Relationship Id="rId10" Type="http://schemas.openxmlformats.org/officeDocument/2006/relationships/image" Target="../media/image185.png"/><Relationship Id="rId19" Type="http://schemas.openxmlformats.org/officeDocument/2006/relationships/image" Target="../media/image192.png"/><Relationship Id="rId4" Type="http://schemas.openxmlformats.org/officeDocument/2006/relationships/image" Target="../media/image167.png"/><Relationship Id="rId9" Type="http://schemas.microsoft.com/office/2007/relationships/hdphoto" Target="../media/hdphoto6.wdp"/><Relationship Id="rId14" Type="http://schemas.openxmlformats.org/officeDocument/2006/relationships/image" Target="../media/image188.png"/><Relationship Id="rId22" Type="http://schemas.openxmlformats.org/officeDocument/2006/relationships/image" Target="../media/image19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720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/>
        </p:nvSpPr>
        <p:spPr>
          <a:xfrm>
            <a:off x="163042" y="289024"/>
            <a:ext cx="38989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800"/>
              </a:spcBef>
            </a:pPr>
            <a:r>
              <a:rPr lang="pt-PT" sz="2500" dirty="0"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rPr>
              <a:t>PRESENTATION ROADMAP</a:t>
            </a:r>
            <a:endParaRPr sz="2500" dirty="0">
              <a:latin typeface="Roboto" panose="02000000000000000000" pitchFamily="2" charset="0"/>
              <a:ea typeface="Roboto" panose="02000000000000000000" pitchFamily="2" charset="0"/>
              <a:cs typeface="Roboto ExtraBold"/>
              <a:sym typeface="Roboto ExtraBold"/>
            </a:endParaRPr>
          </a:p>
        </p:txBody>
      </p:sp>
      <p:grpSp>
        <p:nvGrpSpPr>
          <p:cNvPr id="56" name="Google Shape;56;p14"/>
          <p:cNvGrpSpPr/>
          <p:nvPr/>
        </p:nvGrpSpPr>
        <p:grpSpPr>
          <a:xfrm>
            <a:off x="315492" y="815975"/>
            <a:ext cx="4464049" cy="5226049"/>
            <a:chOff x="652463" y="1223963"/>
            <a:chExt cx="3348037" cy="3919537"/>
          </a:xfrm>
          <a:blipFill>
            <a:blip r:embed="rId3"/>
            <a:stretch>
              <a:fillRect/>
            </a:stretch>
          </a:blipFill>
        </p:grpSpPr>
        <p:sp>
          <p:nvSpPr>
            <p:cNvPr id="57" name="Google Shape;57;p14"/>
            <p:cNvSpPr/>
            <p:nvPr/>
          </p:nvSpPr>
          <p:spPr>
            <a:xfrm>
              <a:off x="666750" y="1238250"/>
              <a:ext cx="2667000" cy="2667000"/>
            </a:xfrm>
            <a:prstGeom prst="ellipse">
              <a:avLst/>
            </a:prstGeom>
            <a:grpFill/>
            <a:ln w="19050" cap="flat" cmpd="sng">
              <a:solidFill>
                <a:srgbClr val="3341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58" name="Google Shape;58;p14" descr="A high-tech digital globe model with glowing blue network connections on a dark background, clean corporate tech style"/>
            <p:cNvPicPr preferRelativeResize="0"/>
            <p:nvPr/>
          </p:nvPicPr>
          <p:blipFill rotWithShape="1">
            <a:blip r:embed="rId4">
              <a:alphaModFix/>
            </a:blip>
            <a:srcRect l="25000" t="46430" r="-25000" b="-46430"/>
            <a:stretch/>
          </p:blipFill>
          <p:spPr>
            <a:xfrm>
              <a:off x="1333500" y="2476500"/>
              <a:ext cx="2667000" cy="266700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</p:pic>
        <p:pic>
          <p:nvPicPr>
            <p:cNvPr id="59" name="Google Shape;59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52463" y="1223963"/>
              <a:ext cx="2695500" cy="2695500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</p:pic>
      </p:grpSp>
      <p:grpSp>
        <p:nvGrpSpPr>
          <p:cNvPr id="61" name="Google Shape;61;p14"/>
          <p:cNvGrpSpPr/>
          <p:nvPr/>
        </p:nvGrpSpPr>
        <p:grpSpPr>
          <a:xfrm>
            <a:off x="4965700" y="291899"/>
            <a:ext cx="6032500" cy="717751"/>
            <a:chOff x="4000500" y="1428750"/>
            <a:chExt cx="4572000" cy="857400"/>
          </a:xfrm>
        </p:grpSpPr>
        <p:sp>
          <p:nvSpPr>
            <p:cNvPr id="62" name="Google Shape;62;p14"/>
            <p:cNvSpPr/>
            <p:nvPr/>
          </p:nvSpPr>
          <p:spPr>
            <a:xfrm>
              <a:off x="4000500" y="1428750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63" name="Google Shape;63;p1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087826" y="1489989"/>
              <a:ext cx="433641" cy="6818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" name="Google Shape;64;p14"/>
            <p:cNvSpPr txBox="1"/>
            <p:nvPr/>
          </p:nvSpPr>
          <p:spPr>
            <a:xfrm>
              <a:off x="4045067" y="1573211"/>
              <a:ext cx="4764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/>
              <a:r>
                <a:rPr lang="pt-PT" sz="2400" dirty="0">
                  <a:solidFill>
                    <a:srgbClr val="FFFFFF"/>
                  </a:solidFill>
                  <a:latin typeface="Roboto ExtraBold"/>
                  <a:ea typeface="Roboto ExtraBold"/>
                  <a:cs typeface="Roboto ExtraBold"/>
                  <a:sym typeface="Roboto ExtraBold"/>
                </a:rPr>
                <a:t>01</a:t>
              </a:r>
              <a:endParaRPr sz="2400" dirty="0">
                <a:solidFill>
                  <a:srgbClr val="FFFFFF"/>
                </a:solidFill>
                <a:latin typeface="Roboto ExtraBold"/>
                <a:ea typeface="Roboto ExtraBold"/>
                <a:cs typeface="Roboto ExtraBold"/>
                <a:sym typeface="Roboto ExtraBold"/>
              </a:endParaRPr>
            </a:p>
          </p:txBody>
        </p:sp>
        <p:sp>
          <p:nvSpPr>
            <p:cNvPr id="65" name="Google Shape;65;p14"/>
            <p:cNvSpPr txBox="1"/>
            <p:nvPr/>
          </p:nvSpPr>
          <p:spPr>
            <a:xfrm>
              <a:off x="4810125" y="1543050"/>
              <a:ext cx="36195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pt-PT" sz="2000" b="1" dirty="0">
                  <a:solidFill>
                    <a:srgbClr val="F1F5F9"/>
                  </a:solidFill>
                  <a:latin typeface="Roboto"/>
                  <a:ea typeface="Roboto"/>
                  <a:cs typeface="Roboto"/>
                  <a:sym typeface="Roboto"/>
                </a:rPr>
                <a:t>COUNTRY BACKGROUND</a:t>
              </a:r>
            </a:p>
            <a:p>
              <a:pPr>
                <a:spcBef>
                  <a:spcPts val="400"/>
                </a:spcBef>
              </a:pPr>
              <a:endParaRPr sz="1400" dirty="0">
                <a:solidFill>
                  <a:srgbClr val="94A3B8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" name="Google Shape;61;p14">
            <a:extLst>
              <a:ext uri="{FF2B5EF4-FFF2-40B4-BE49-F238E27FC236}">
                <a16:creationId xmlns:a16="http://schemas.microsoft.com/office/drawing/2014/main" id="{3E6EB0BA-89E9-FF0E-BEBE-9F317BD4B59F}"/>
              </a:ext>
            </a:extLst>
          </p:cNvPr>
          <p:cNvGrpSpPr/>
          <p:nvPr/>
        </p:nvGrpSpPr>
        <p:grpSpPr>
          <a:xfrm>
            <a:off x="4965700" y="1316800"/>
            <a:ext cx="6032500" cy="717751"/>
            <a:chOff x="4000500" y="1428749"/>
            <a:chExt cx="4572000" cy="857400"/>
          </a:xfrm>
        </p:grpSpPr>
        <p:sp>
          <p:nvSpPr>
            <p:cNvPr id="3" name="Google Shape;62;p14">
              <a:extLst>
                <a:ext uri="{FF2B5EF4-FFF2-40B4-BE49-F238E27FC236}">
                  <a16:creationId xmlns:a16="http://schemas.microsoft.com/office/drawing/2014/main" id="{D5FEC5A0-241A-5CD1-C0D3-CC8AA7E46F9B}"/>
                </a:ext>
              </a:extLst>
            </p:cNvPr>
            <p:cNvSpPr/>
            <p:nvPr/>
          </p:nvSpPr>
          <p:spPr>
            <a:xfrm>
              <a:off x="4000500" y="1428749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4" name="Google Shape;63;p14">
              <a:extLst>
                <a:ext uri="{FF2B5EF4-FFF2-40B4-BE49-F238E27FC236}">
                  <a16:creationId xmlns:a16="http://schemas.microsoft.com/office/drawing/2014/main" id="{D74F4500-776C-8DA1-F5D5-07C9C58C7F3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10831" y="1520279"/>
              <a:ext cx="436785" cy="6218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64;p14">
              <a:extLst>
                <a:ext uri="{FF2B5EF4-FFF2-40B4-BE49-F238E27FC236}">
                  <a16:creationId xmlns:a16="http://schemas.microsoft.com/office/drawing/2014/main" id="{DD47AF5A-567F-FC8A-9576-DDD81B7A3CDA}"/>
                </a:ext>
              </a:extLst>
            </p:cNvPr>
            <p:cNvSpPr txBox="1"/>
            <p:nvPr/>
          </p:nvSpPr>
          <p:spPr>
            <a:xfrm>
              <a:off x="4074807" y="1592996"/>
              <a:ext cx="476400" cy="4764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/>
              <a:r>
                <a:rPr lang="pt-PT" sz="2400" dirty="0">
                  <a:solidFill>
                    <a:srgbClr val="FFFFFF"/>
                  </a:solidFill>
                  <a:latin typeface="Roboto ExtraBold"/>
                  <a:ea typeface="Roboto ExtraBold"/>
                  <a:cs typeface="Roboto ExtraBold"/>
                  <a:sym typeface="Roboto ExtraBold"/>
                </a:rPr>
                <a:t>02</a:t>
              </a:r>
              <a:endParaRPr sz="2400" dirty="0">
                <a:solidFill>
                  <a:srgbClr val="FFFFFF"/>
                </a:solidFill>
                <a:latin typeface="Roboto ExtraBold"/>
                <a:ea typeface="Roboto ExtraBold"/>
                <a:cs typeface="Roboto ExtraBold"/>
                <a:sym typeface="Roboto ExtraBold"/>
              </a:endParaRPr>
            </a:p>
          </p:txBody>
        </p:sp>
        <p:sp>
          <p:nvSpPr>
            <p:cNvPr id="6" name="Google Shape;65;p14">
              <a:extLst>
                <a:ext uri="{FF2B5EF4-FFF2-40B4-BE49-F238E27FC236}">
                  <a16:creationId xmlns:a16="http://schemas.microsoft.com/office/drawing/2014/main" id="{395960AA-E452-C606-DFFA-F4A54F65799B}"/>
                </a:ext>
              </a:extLst>
            </p:cNvPr>
            <p:cNvSpPr txBox="1"/>
            <p:nvPr/>
          </p:nvSpPr>
          <p:spPr>
            <a:xfrm>
              <a:off x="4810125" y="1543050"/>
              <a:ext cx="36195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pt-PT" sz="2000" b="1" dirty="0">
                  <a:solidFill>
                    <a:srgbClr val="F1F5F9"/>
                  </a:solidFill>
                  <a:latin typeface="Roboto"/>
                  <a:ea typeface="Roboto"/>
                  <a:cs typeface="Roboto"/>
                  <a:sym typeface="Roboto"/>
                </a:rPr>
                <a:t>CABO VERDE QUALIFICATION SYSTEM</a:t>
              </a:r>
            </a:p>
            <a:p>
              <a:pPr>
                <a:spcBef>
                  <a:spcPts val="400"/>
                </a:spcBef>
              </a:pPr>
              <a:endParaRPr sz="1400" dirty="0">
                <a:solidFill>
                  <a:srgbClr val="94A3B8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" name="Google Shape;61;p14">
            <a:extLst>
              <a:ext uri="{FF2B5EF4-FFF2-40B4-BE49-F238E27FC236}">
                <a16:creationId xmlns:a16="http://schemas.microsoft.com/office/drawing/2014/main" id="{C1530DD1-B037-4258-1BF6-66447BE5459F}"/>
              </a:ext>
            </a:extLst>
          </p:cNvPr>
          <p:cNvGrpSpPr/>
          <p:nvPr/>
        </p:nvGrpSpPr>
        <p:grpSpPr>
          <a:xfrm>
            <a:off x="4965700" y="2271891"/>
            <a:ext cx="6032500" cy="1765136"/>
            <a:chOff x="4000500" y="1428750"/>
            <a:chExt cx="4572000" cy="857400"/>
          </a:xfrm>
        </p:grpSpPr>
        <p:sp>
          <p:nvSpPr>
            <p:cNvPr id="8" name="Google Shape;62;p14">
              <a:extLst>
                <a:ext uri="{FF2B5EF4-FFF2-40B4-BE49-F238E27FC236}">
                  <a16:creationId xmlns:a16="http://schemas.microsoft.com/office/drawing/2014/main" id="{C4EDB2EC-89F4-E691-45D6-3D9A01AB164C}"/>
                </a:ext>
              </a:extLst>
            </p:cNvPr>
            <p:cNvSpPr/>
            <p:nvPr/>
          </p:nvSpPr>
          <p:spPr>
            <a:xfrm>
              <a:off x="4000500" y="1428750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9" name="Google Shape;63;p14">
              <a:extLst>
                <a:ext uri="{FF2B5EF4-FFF2-40B4-BE49-F238E27FC236}">
                  <a16:creationId xmlns:a16="http://schemas.microsoft.com/office/drawing/2014/main" id="{91220576-CDE1-EFFB-D061-A798D78E536B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087827" y="1527607"/>
              <a:ext cx="459790" cy="2904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64;p14">
              <a:extLst>
                <a:ext uri="{FF2B5EF4-FFF2-40B4-BE49-F238E27FC236}">
                  <a16:creationId xmlns:a16="http://schemas.microsoft.com/office/drawing/2014/main" id="{FD768743-E4EC-0D16-4046-5FCAB79F722F}"/>
                </a:ext>
              </a:extLst>
            </p:cNvPr>
            <p:cNvSpPr txBox="1"/>
            <p:nvPr/>
          </p:nvSpPr>
          <p:spPr>
            <a:xfrm>
              <a:off x="4071217" y="1434642"/>
              <a:ext cx="4764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/>
              <a:r>
                <a:rPr lang="pt-PT" sz="2400" dirty="0">
                  <a:solidFill>
                    <a:srgbClr val="FFFFFF"/>
                  </a:solidFill>
                  <a:latin typeface="Roboto ExtraBold"/>
                  <a:ea typeface="Roboto ExtraBold"/>
                  <a:cs typeface="Roboto ExtraBold"/>
                  <a:sym typeface="Roboto ExtraBold"/>
                </a:rPr>
                <a:t>03</a:t>
              </a:r>
              <a:endParaRPr sz="2400" dirty="0">
                <a:solidFill>
                  <a:srgbClr val="FFFFFF"/>
                </a:solidFill>
                <a:latin typeface="Roboto ExtraBold"/>
                <a:ea typeface="Roboto ExtraBold"/>
                <a:cs typeface="Roboto ExtraBold"/>
                <a:sym typeface="Roboto ExtraBold"/>
              </a:endParaRPr>
            </a:p>
          </p:txBody>
        </p:sp>
        <p:sp>
          <p:nvSpPr>
            <p:cNvPr id="11" name="Google Shape;65;p14">
              <a:extLst>
                <a:ext uri="{FF2B5EF4-FFF2-40B4-BE49-F238E27FC236}">
                  <a16:creationId xmlns:a16="http://schemas.microsoft.com/office/drawing/2014/main" id="{D438465E-A48C-C3A8-2371-4C092B992443}"/>
                </a:ext>
              </a:extLst>
            </p:cNvPr>
            <p:cNvSpPr txBox="1"/>
            <p:nvPr/>
          </p:nvSpPr>
          <p:spPr>
            <a:xfrm>
              <a:off x="4659906" y="1536420"/>
              <a:ext cx="3912594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pt-PT" sz="2000" b="1" dirty="0">
                  <a:solidFill>
                    <a:srgbClr val="F1F5F9"/>
                  </a:solidFill>
                  <a:latin typeface="Roboto"/>
                  <a:ea typeface="Roboto"/>
                  <a:cs typeface="Roboto"/>
                  <a:sym typeface="Roboto"/>
                </a:rPr>
                <a:t>THE FOUR REFERENCING CRITERIA</a:t>
              </a:r>
            </a:p>
            <a:p>
              <a:pPr marL="285750" indent="-285750">
                <a:spcBef>
                  <a:spcPts val="400"/>
                </a:spcBef>
                <a:buFont typeface="Wingdings" panose="05000000000000000000" pitchFamily="2" charset="2"/>
                <a:buChar char="ü"/>
              </a:pP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Criterion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1: Level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Descriptors</a:t>
              </a:r>
              <a:endParaRPr lang="pt-PT" sz="1600" b="1" dirty="0">
                <a:solidFill>
                  <a:srgbClr val="FFC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285750" indent="-285750">
                <a:spcBef>
                  <a:spcPts val="400"/>
                </a:spcBef>
                <a:buFont typeface="Wingdings" panose="05000000000000000000" pitchFamily="2" charset="2"/>
                <a:buChar char="ü"/>
              </a:pP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Criterion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2: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Learning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Outcomes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, RPL,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Credit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System</a:t>
              </a:r>
              <a:endParaRPr lang="pt-PT" sz="1600" b="1" dirty="0">
                <a:solidFill>
                  <a:srgbClr val="FFC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285750" indent="-285750">
                <a:spcBef>
                  <a:spcPts val="400"/>
                </a:spcBef>
                <a:buFont typeface="Wingdings" panose="05000000000000000000" pitchFamily="2" charset="2"/>
                <a:buChar char="ü"/>
              </a:pP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Criterion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3: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Transparency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in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Inclusion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of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Qualifications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in NQF</a:t>
              </a:r>
            </a:p>
            <a:p>
              <a:pPr marL="285750" indent="-285750">
                <a:spcBef>
                  <a:spcPts val="400"/>
                </a:spcBef>
                <a:buFont typeface="Wingdings" panose="05000000000000000000" pitchFamily="2" charset="2"/>
                <a:buChar char="ü"/>
              </a:pP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Criterion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4: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Quality</a:t>
              </a:r>
              <a:r>
                <a:rPr lang="pt-PT" sz="1600" b="1" dirty="0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pt-PT" sz="1600" b="1" dirty="0" err="1">
                  <a:solidFill>
                    <a:srgbClr val="FFC000"/>
                  </a:solidFill>
                  <a:latin typeface="Roboto"/>
                  <a:ea typeface="Roboto"/>
                  <a:cs typeface="Roboto"/>
                  <a:sym typeface="Roboto"/>
                </a:rPr>
                <a:t>Assurance</a:t>
              </a:r>
              <a:endParaRPr lang="pt-PT" sz="1600" b="1" dirty="0">
                <a:solidFill>
                  <a:srgbClr val="FFC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" name="Google Shape;61;p14">
            <a:extLst>
              <a:ext uri="{FF2B5EF4-FFF2-40B4-BE49-F238E27FC236}">
                <a16:creationId xmlns:a16="http://schemas.microsoft.com/office/drawing/2014/main" id="{1F2F597E-0F14-EEE5-5A53-D667406F2510}"/>
              </a:ext>
            </a:extLst>
          </p:cNvPr>
          <p:cNvGrpSpPr/>
          <p:nvPr/>
        </p:nvGrpSpPr>
        <p:grpSpPr>
          <a:xfrm>
            <a:off x="4965700" y="4196500"/>
            <a:ext cx="6032500" cy="1025755"/>
            <a:chOff x="4000500" y="1428750"/>
            <a:chExt cx="4572000" cy="857400"/>
          </a:xfrm>
        </p:grpSpPr>
        <p:sp>
          <p:nvSpPr>
            <p:cNvPr id="13" name="Google Shape;62;p14">
              <a:extLst>
                <a:ext uri="{FF2B5EF4-FFF2-40B4-BE49-F238E27FC236}">
                  <a16:creationId xmlns:a16="http://schemas.microsoft.com/office/drawing/2014/main" id="{E1A32F9A-0AE1-202F-C5CF-DCFF1AA2D09A}"/>
                </a:ext>
              </a:extLst>
            </p:cNvPr>
            <p:cNvSpPr/>
            <p:nvPr/>
          </p:nvSpPr>
          <p:spPr>
            <a:xfrm>
              <a:off x="4000500" y="1428750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14" name="Google Shape;63;p14">
              <a:extLst>
                <a:ext uri="{FF2B5EF4-FFF2-40B4-BE49-F238E27FC236}">
                  <a16:creationId xmlns:a16="http://schemas.microsoft.com/office/drawing/2014/main" id="{493F62C6-F798-033A-A702-4EDE5D52732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02831" y="1530115"/>
              <a:ext cx="476401" cy="4778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64;p14">
              <a:extLst>
                <a:ext uri="{FF2B5EF4-FFF2-40B4-BE49-F238E27FC236}">
                  <a16:creationId xmlns:a16="http://schemas.microsoft.com/office/drawing/2014/main" id="{41DF1C59-AAC7-6E24-A0E4-961D48F24045}"/>
                </a:ext>
              </a:extLst>
            </p:cNvPr>
            <p:cNvSpPr txBox="1"/>
            <p:nvPr/>
          </p:nvSpPr>
          <p:spPr>
            <a:xfrm>
              <a:off x="4100300" y="1543050"/>
              <a:ext cx="4764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/>
              <a:r>
                <a:rPr lang="pt-PT" sz="2400" dirty="0">
                  <a:solidFill>
                    <a:srgbClr val="FFFFFF"/>
                  </a:solidFill>
                  <a:latin typeface="Roboto ExtraBold"/>
                  <a:ea typeface="Roboto ExtraBold"/>
                  <a:cs typeface="Roboto ExtraBold"/>
                  <a:sym typeface="Roboto ExtraBold"/>
                </a:rPr>
                <a:t>04</a:t>
              </a:r>
              <a:endParaRPr sz="2400" dirty="0">
                <a:solidFill>
                  <a:srgbClr val="FFFFFF"/>
                </a:solidFill>
                <a:latin typeface="Roboto ExtraBold"/>
                <a:ea typeface="Roboto ExtraBold"/>
                <a:cs typeface="Roboto ExtraBold"/>
                <a:sym typeface="Roboto ExtraBold"/>
              </a:endParaRPr>
            </a:p>
          </p:txBody>
        </p:sp>
        <p:sp>
          <p:nvSpPr>
            <p:cNvPr id="16" name="Google Shape;65;p14">
              <a:extLst>
                <a:ext uri="{FF2B5EF4-FFF2-40B4-BE49-F238E27FC236}">
                  <a16:creationId xmlns:a16="http://schemas.microsoft.com/office/drawing/2014/main" id="{03675A29-11F0-518A-A4AA-C7B030C4F66F}"/>
                </a:ext>
              </a:extLst>
            </p:cNvPr>
            <p:cNvSpPr txBox="1"/>
            <p:nvPr/>
          </p:nvSpPr>
          <p:spPr>
            <a:xfrm>
              <a:off x="4810125" y="1543050"/>
              <a:ext cx="36195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pt-PT" sz="2000" b="1" dirty="0">
                  <a:solidFill>
                    <a:srgbClr val="F1F5F9"/>
                  </a:solidFill>
                  <a:latin typeface="Roboto"/>
                  <a:ea typeface="Roboto"/>
                  <a:cs typeface="Roboto"/>
                  <a:sym typeface="Roboto"/>
                </a:rPr>
                <a:t>GOVERNANCE PROCEDURES &amp; </a:t>
              </a:r>
            </a:p>
            <a:p>
              <a:r>
                <a:rPr lang="pt-PT" sz="2000" b="1" dirty="0">
                  <a:solidFill>
                    <a:srgbClr val="F1F5F9"/>
                  </a:solidFill>
                  <a:latin typeface="Roboto"/>
                  <a:ea typeface="Roboto"/>
                  <a:cs typeface="Roboto"/>
                  <a:sym typeface="Roboto"/>
                </a:rPr>
                <a:t>FOLLOW UP</a:t>
              </a:r>
              <a:endParaRPr sz="1400" dirty="0">
                <a:solidFill>
                  <a:srgbClr val="94A3B8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" name="Google Shape;61;p14">
            <a:extLst>
              <a:ext uri="{FF2B5EF4-FFF2-40B4-BE49-F238E27FC236}">
                <a16:creationId xmlns:a16="http://schemas.microsoft.com/office/drawing/2014/main" id="{BCA744B9-DEE6-C6B3-994F-B51710F90572}"/>
              </a:ext>
            </a:extLst>
          </p:cNvPr>
          <p:cNvGrpSpPr/>
          <p:nvPr/>
        </p:nvGrpSpPr>
        <p:grpSpPr>
          <a:xfrm>
            <a:off x="4965700" y="5467455"/>
            <a:ext cx="6032500" cy="989295"/>
            <a:chOff x="4000500" y="1428750"/>
            <a:chExt cx="4572000" cy="857400"/>
          </a:xfrm>
        </p:grpSpPr>
        <p:sp>
          <p:nvSpPr>
            <p:cNvPr id="18" name="Google Shape;62;p14">
              <a:extLst>
                <a:ext uri="{FF2B5EF4-FFF2-40B4-BE49-F238E27FC236}">
                  <a16:creationId xmlns:a16="http://schemas.microsoft.com/office/drawing/2014/main" id="{3150337F-C6A5-CECF-1F63-809A7D5B2EE0}"/>
                </a:ext>
              </a:extLst>
            </p:cNvPr>
            <p:cNvSpPr/>
            <p:nvPr/>
          </p:nvSpPr>
          <p:spPr>
            <a:xfrm>
              <a:off x="4000500" y="1428750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pic>
          <p:nvPicPr>
            <p:cNvPr id="19" name="Google Shape;63;p14">
              <a:extLst>
                <a:ext uri="{FF2B5EF4-FFF2-40B4-BE49-F238E27FC236}">
                  <a16:creationId xmlns:a16="http://schemas.microsoft.com/office/drawing/2014/main" id="{D78BE621-0495-4855-0B66-174A8EC0247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43376" y="1619250"/>
              <a:ext cx="433325" cy="476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64;p14">
              <a:extLst>
                <a:ext uri="{FF2B5EF4-FFF2-40B4-BE49-F238E27FC236}">
                  <a16:creationId xmlns:a16="http://schemas.microsoft.com/office/drawing/2014/main" id="{249569C4-0EBA-5738-0311-EBEC3A34043D}"/>
                </a:ext>
              </a:extLst>
            </p:cNvPr>
            <p:cNvSpPr txBox="1"/>
            <p:nvPr/>
          </p:nvSpPr>
          <p:spPr>
            <a:xfrm>
              <a:off x="4107295" y="1619250"/>
              <a:ext cx="4764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/>
              <a:r>
                <a:rPr lang="pt-PT" sz="2400" dirty="0">
                  <a:solidFill>
                    <a:srgbClr val="FFFFFF"/>
                  </a:solidFill>
                  <a:latin typeface="Roboto ExtraBold"/>
                  <a:ea typeface="Roboto ExtraBold"/>
                  <a:cs typeface="Roboto ExtraBold"/>
                  <a:sym typeface="Roboto ExtraBold"/>
                </a:rPr>
                <a:t>05</a:t>
              </a:r>
              <a:endParaRPr sz="2400" dirty="0">
                <a:solidFill>
                  <a:srgbClr val="FFFFFF"/>
                </a:solidFill>
                <a:latin typeface="Roboto ExtraBold"/>
                <a:ea typeface="Roboto ExtraBold"/>
                <a:cs typeface="Roboto ExtraBold"/>
                <a:sym typeface="Roboto ExtraBold"/>
              </a:endParaRPr>
            </a:p>
          </p:txBody>
        </p:sp>
        <p:sp>
          <p:nvSpPr>
            <p:cNvPr id="21" name="Google Shape;65;p14">
              <a:extLst>
                <a:ext uri="{FF2B5EF4-FFF2-40B4-BE49-F238E27FC236}">
                  <a16:creationId xmlns:a16="http://schemas.microsoft.com/office/drawing/2014/main" id="{CB8494E4-5F80-AE64-2D71-453539EE84F0}"/>
                </a:ext>
              </a:extLst>
            </p:cNvPr>
            <p:cNvSpPr txBox="1"/>
            <p:nvPr/>
          </p:nvSpPr>
          <p:spPr>
            <a:xfrm>
              <a:off x="4810124" y="1566963"/>
              <a:ext cx="36195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r>
                <a:rPr lang="pt-PT" sz="2000" b="1" dirty="0">
                  <a:solidFill>
                    <a:srgbClr val="F1F5F9"/>
                  </a:solidFill>
                  <a:latin typeface="Roboto"/>
                  <a:ea typeface="Roboto"/>
                  <a:cs typeface="Roboto"/>
                  <a:sym typeface="Roboto"/>
                </a:rPr>
                <a:t>CHALLENGES &amp; WAY FORWARD</a:t>
              </a:r>
              <a:endParaRPr sz="2000" b="1" dirty="0">
                <a:solidFill>
                  <a:srgbClr val="F1F5F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>
                <a:spcBef>
                  <a:spcPts val="400"/>
                </a:spcBef>
              </a:pPr>
              <a:endParaRPr sz="1400" dirty="0">
                <a:solidFill>
                  <a:srgbClr val="94A3B8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8" name="Conexão reta 27">
            <a:extLst>
              <a:ext uri="{FF2B5EF4-FFF2-40B4-BE49-F238E27FC236}">
                <a16:creationId xmlns:a16="http://schemas.microsoft.com/office/drawing/2014/main" id="{644CD039-E5F0-0A57-DBE0-AEA7EA382E0E}"/>
              </a:ext>
            </a:extLst>
          </p:cNvPr>
          <p:cNvCxnSpPr>
            <a:cxnSpLocks/>
          </p:cNvCxnSpPr>
          <p:nvPr/>
        </p:nvCxnSpPr>
        <p:spPr>
          <a:xfrm>
            <a:off x="184308" y="733226"/>
            <a:ext cx="374645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6D0059A0-B3B4-E344-0772-75AF4602D92D}"/>
              </a:ext>
            </a:extLst>
          </p:cNvPr>
          <p:cNvSpPr/>
          <p:nvPr/>
        </p:nvSpPr>
        <p:spPr>
          <a:xfrm>
            <a:off x="11692328" y="6456750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1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942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D573EB6-E5B2-1D3C-988F-91E8728222DC}"/>
              </a:ext>
            </a:extLst>
          </p:cNvPr>
          <p:cNvSpPr/>
          <p:nvPr/>
        </p:nvSpPr>
        <p:spPr>
          <a:xfrm>
            <a:off x="11660244" y="6408624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2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92EFC85-EE5D-D0F8-A561-2D83B472424C}"/>
              </a:ext>
            </a:extLst>
          </p:cNvPr>
          <p:cNvSpPr/>
          <p:nvPr/>
        </p:nvSpPr>
        <p:spPr>
          <a:xfrm>
            <a:off x="11660244" y="6408624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3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B43A3C02-48C5-B64E-DD9D-707433AB2416}"/>
              </a:ext>
            </a:extLst>
          </p:cNvPr>
          <p:cNvSpPr/>
          <p:nvPr/>
        </p:nvSpPr>
        <p:spPr>
          <a:xfrm>
            <a:off x="11660244" y="6408624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4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22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000"/>
            <a:ext cx="12192000" cy="680085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82B3617-6CA8-CAF4-FD29-01E204E28D99}"/>
              </a:ext>
            </a:extLst>
          </p:cNvPr>
          <p:cNvSpPr/>
          <p:nvPr/>
        </p:nvSpPr>
        <p:spPr>
          <a:xfrm>
            <a:off x="2789958" y="119001"/>
            <a:ext cx="5929700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PT" sz="3000" b="1" cap="none" spc="0" dirty="0">
                <a:ln/>
                <a:solidFill>
                  <a:schemeClr val="accent4"/>
                </a:solidFill>
                <a:effectLst/>
              </a:rPr>
              <a:t>Cabo Verde </a:t>
            </a:r>
            <a:r>
              <a:rPr lang="pt-PT" sz="3000" b="1" cap="none" spc="0" dirty="0" err="1">
                <a:ln/>
                <a:solidFill>
                  <a:schemeClr val="accent4"/>
                </a:solidFill>
                <a:effectLst/>
              </a:rPr>
              <a:t>Qualification</a:t>
            </a:r>
            <a:r>
              <a:rPr lang="pt-PT" sz="3000" b="1" cap="none" spc="0" dirty="0">
                <a:ln/>
                <a:solidFill>
                  <a:schemeClr val="accent4"/>
                </a:solidFill>
                <a:effectLst/>
              </a:rPr>
              <a:t> </a:t>
            </a:r>
            <a:r>
              <a:rPr lang="pt-PT" sz="3000" b="1" cap="none" spc="0" dirty="0" err="1">
                <a:ln/>
                <a:solidFill>
                  <a:schemeClr val="accent4"/>
                </a:solidFill>
                <a:effectLst/>
              </a:rPr>
              <a:t>System</a:t>
            </a:r>
            <a:endParaRPr lang="pt-PT" sz="30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0F29904-4EC1-0D6D-3203-184ED35E5346}"/>
              </a:ext>
            </a:extLst>
          </p:cNvPr>
          <p:cNvSpPr/>
          <p:nvPr/>
        </p:nvSpPr>
        <p:spPr>
          <a:xfrm>
            <a:off x="11692328" y="6795600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5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E617A-1009-31CA-E215-4E6243B31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8FF81E5-AA26-0834-3502-CDB29EE7CC38}"/>
              </a:ext>
            </a:extLst>
          </p:cNvPr>
          <p:cNvSpPr txBox="1"/>
          <p:nvPr/>
        </p:nvSpPr>
        <p:spPr>
          <a:xfrm>
            <a:off x="481304" y="1840853"/>
            <a:ext cx="338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CV" sz="2000" b="1" i="0" u="none" strike="noStrike" dirty="0">
                <a:solidFill>
                  <a:srgbClr val="002060"/>
                </a:solidFill>
                <a:effectLst/>
                <a:latin typeface="Century" panose="02040604050505020304" pitchFamily="18" charset="0"/>
              </a:rPr>
              <a:t>ARCHITECTURAL </a:t>
            </a:r>
            <a:r>
              <a:rPr lang="pt-PT" sz="2000" b="1" i="0" u="none" strike="noStrike" dirty="0">
                <a:solidFill>
                  <a:srgbClr val="002060"/>
                </a:solidFill>
                <a:effectLst/>
                <a:latin typeface="Century" panose="02040604050505020304" pitchFamily="18" charset="0"/>
              </a:rPr>
              <a:t>COMPARISON</a:t>
            </a:r>
            <a:endParaRPr lang="pt-CV" sz="20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0C7D2D2-ED2C-F8A6-96D8-890B209E14CD}"/>
              </a:ext>
            </a:extLst>
          </p:cNvPr>
          <p:cNvSpPr/>
          <p:nvPr/>
        </p:nvSpPr>
        <p:spPr>
          <a:xfrm>
            <a:off x="232945" y="2620378"/>
            <a:ext cx="4139840" cy="375312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CV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9444125-C6DE-DBA7-BEA5-0EF5FCD54D7C}"/>
              </a:ext>
            </a:extLst>
          </p:cNvPr>
          <p:cNvSpPr/>
          <p:nvPr/>
        </p:nvSpPr>
        <p:spPr>
          <a:xfrm>
            <a:off x="544687" y="2630717"/>
            <a:ext cx="330173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PT" b="1" dirty="0">
                <a:ln/>
                <a:solidFill>
                  <a:schemeClr val="bg1"/>
                </a:solidFill>
                <a:latin typeface="Amasis MT Pro Black" panose="02040A04050005020304" pitchFamily="18" charset="0"/>
              </a:rPr>
              <a:t>STRUCTURAL RATIONALE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27342DE9-6E0E-E103-D1C5-9821679C11C3}"/>
              </a:ext>
            </a:extLst>
          </p:cNvPr>
          <p:cNvGrpSpPr/>
          <p:nvPr/>
        </p:nvGrpSpPr>
        <p:grpSpPr>
          <a:xfrm>
            <a:off x="711733" y="3186750"/>
            <a:ext cx="747320" cy="1165580"/>
            <a:chOff x="711733" y="3186750"/>
            <a:chExt cx="747320" cy="1165580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2F2E51DC-F443-7916-2CA1-A6E4DEABE9B2}"/>
                </a:ext>
              </a:extLst>
            </p:cNvPr>
            <p:cNvSpPr/>
            <p:nvPr/>
          </p:nvSpPr>
          <p:spPr>
            <a:xfrm>
              <a:off x="780618" y="3429000"/>
              <a:ext cx="55495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0" cap="none" spc="0" dirty="0">
                  <a:ln w="0"/>
                  <a:solidFill>
                    <a:srgbClr val="FFC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8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EF389E7D-CC09-D5DD-67EA-5D8DE18E4CA9}"/>
                </a:ext>
              </a:extLst>
            </p:cNvPr>
            <p:cNvSpPr/>
            <p:nvPr/>
          </p:nvSpPr>
          <p:spPr>
            <a:xfrm>
              <a:off x="711733" y="3186750"/>
              <a:ext cx="747320" cy="4308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2200" b="1" u="sng" cap="none" spc="0" dirty="0">
                  <a:ln w="0"/>
                  <a:solidFill>
                    <a:srgbClr val="FFC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NQF</a:t>
              </a: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954E6B58-3A25-9803-EED5-0941D4A81EFB}"/>
              </a:ext>
            </a:extLst>
          </p:cNvPr>
          <p:cNvGrpSpPr/>
          <p:nvPr/>
        </p:nvGrpSpPr>
        <p:grpSpPr>
          <a:xfrm>
            <a:off x="2768647" y="3186750"/>
            <a:ext cx="951014" cy="1172550"/>
            <a:chOff x="2768647" y="3186750"/>
            <a:chExt cx="951014" cy="1172550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6D4F4A2-90D7-04A4-2743-F7C3E2F0DFF9}"/>
                </a:ext>
              </a:extLst>
            </p:cNvPr>
            <p:cNvSpPr/>
            <p:nvPr/>
          </p:nvSpPr>
          <p:spPr>
            <a:xfrm>
              <a:off x="2768647" y="3435970"/>
              <a:ext cx="92525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5400" b="0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10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53476B37-3F09-899E-1A19-53CCFC011BBD}"/>
                </a:ext>
              </a:extLst>
            </p:cNvPr>
            <p:cNvSpPr/>
            <p:nvPr/>
          </p:nvSpPr>
          <p:spPr>
            <a:xfrm>
              <a:off x="2809411" y="3186750"/>
              <a:ext cx="910250" cy="43088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pt-PT" sz="2200" b="1" u="sng" cap="none" spc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ACQF</a:t>
              </a:r>
            </a:p>
          </p:txBody>
        </p:sp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AB626E7-54A8-7DFE-2F4D-749765E12829}"/>
              </a:ext>
            </a:extLst>
          </p:cNvPr>
          <p:cNvSpPr txBox="1"/>
          <p:nvPr/>
        </p:nvSpPr>
        <p:spPr>
          <a:xfrm>
            <a:off x="489721" y="4213764"/>
            <a:ext cx="38154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</a:rPr>
              <a:t>The </a:t>
            </a:r>
            <a:r>
              <a:rPr lang="en-US" sz="1700" b="1" dirty="0">
                <a:solidFill>
                  <a:schemeClr val="bg1"/>
                </a:solidFill>
              </a:rPr>
              <a:t>architectural disparity </a:t>
            </a:r>
            <a:r>
              <a:rPr lang="en-US" sz="1700" dirty="0">
                <a:solidFill>
                  <a:schemeClr val="bg1"/>
                </a:solidFill>
              </a:rPr>
              <a:t>does not compromise  substantive alignment, rather, it reflects a difference in level density.</a:t>
            </a:r>
            <a:endParaRPr lang="pt-CV" sz="1700" dirty="0">
              <a:solidFill>
                <a:schemeClr val="bg1"/>
              </a:solidFill>
            </a:endParaRPr>
          </a:p>
        </p:txBody>
      </p:sp>
      <p:cxnSp>
        <p:nvCxnSpPr>
          <p:cNvPr id="18" name="Conexão reta 17">
            <a:extLst>
              <a:ext uri="{FF2B5EF4-FFF2-40B4-BE49-F238E27FC236}">
                <a16:creationId xmlns:a16="http://schemas.microsoft.com/office/drawing/2014/main" id="{A5680E8A-7E6C-9F8B-3406-8EA79E1955F2}"/>
              </a:ext>
            </a:extLst>
          </p:cNvPr>
          <p:cNvCxnSpPr>
            <a:cxnSpLocks/>
          </p:cNvCxnSpPr>
          <p:nvPr/>
        </p:nvCxnSpPr>
        <p:spPr>
          <a:xfrm>
            <a:off x="455252" y="5271923"/>
            <a:ext cx="3738796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927F5E43-71CA-3556-A6EF-05B9B5BB2FE0}"/>
              </a:ext>
            </a:extLst>
          </p:cNvPr>
          <p:cNvSpPr/>
          <p:nvPr/>
        </p:nvSpPr>
        <p:spPr>
          <a:xfrm>
            <a:off x="455680" y="5318278"/>
            <a:ext cx="12434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 LEVELS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D66CB3D-F6F7-1B8C-90D4-C5AD3E868B60}"/>
              </a:ext>
            </a:extLst>
          </p:cNvPr>
          <p:cNvSpPr txBox="1"/>
          <p:nvPr/>
        </p:nvSpPr>
        <p:spPr>
          <a:xfrm>
            <a:off x="442288" y="5613959"/>
            <a:ext cx="1401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Cabo Verde 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NQF Density</a:t>
            </a:r>
            <a:endParaRPr lang="pt-CV" sz="1600" b="1" dirty="0">
              <a:solidFill>
                <a:schemeClr val="bg1"/>
              </a:solidFill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78A9DAED-ACF8-5026-3154-2BFCB33E276A}"/>
              </a:ext>
            </a:extLst>
          </p:cNvPr>
          <p:cNvSpPr/>
          <p:nvPr/>
        </p:nvSpPr>
        <p:spPr>
          <a:xfrm>
            <a:off x="2485566" y="5302495"/>
            <a:ext cx="137973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20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r>
              <a:rPr lang="pt-PT" sz="20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LEVELS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3E17459-8984-5690-F408-D3D24562A44B}"/>
              </a:ext>
            </a:extLst>
          </p:cNvPr>
          <p:cNvSpPr txBox="1"/>
          <p:nvPr/>
        </p:nvSpPr>
        <p:spPr>
          <a:xfrm>
            <a:off x="2190043" y="5583320"/>
            <a:ext cx="1984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ACQF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Meta-Framework Scale</a:t>
            </a:r>
            <a:endParaRPr lang="pt-CV" sz="1600" b="1" dirty="0">
              <a:solidFill>
                <a:schemeClr val="bg1"/>
              </a:solidFill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A307F533-580D-54AA-A2A4-BE8CA72BA6C4}"/>
              </a:ext>
            </a:extLst>
          </p:cNvPr>
          <p:cNvSpPr/>
          <p:nvPr/>
        </p:nvSpPr>
        <p:spPr>
          <a:xfrm>
            <a:off x="1596886" y="3284257"/>
            <a:ext cx="8298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vs</a:t>
            </a:r>
            <a:endParaRPr lang="pt-PT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AE45FB75-7376-6088-D3CF-D9132EF84973}"/>
              </a:ext>
            </a:extLst>
          </p:cNvPr>
          <p:cNvSpPr/>
          <p:nvPr/>
        </p:nvSpPr>
        <p:spPr>
          <a:xfrm>
            <a:off x="4484514" y="2434971"/>
            <a:ext cx="7389034" cy="4143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CV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FDBE3D7-2CDE-1ADA-714D-8B4CC2FA5F92}"/>
              </a:ext>
            </a:extLst>
          </p:cNvPr>
          <p:cNvSpPr txBox="1"/>
          <p:nvPr/>
        </p:nvSpPr>
        <p:spPr>
          <a:xfrm>
            <a:off x="4567226" y="2536737"/>
            <a:ext cx="6558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CV" i="1" dirty="0"/>
              <a:t>Because the Cabo Verde framework contains fewer levels, each individual level is structurally denser and incorporates higher expectations of autonomy, complexity, and innovation.</a:t>
            </a:r>
            <a:endParaRPr lang="pt-CV" sz="1600" i="1" dirty="0">
              <a:solidFill>
                <a:schemeClr val="bg1"/>
              </a:solidFill>
            </a:endParaRP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DB195978-F976-9975-C729-529A688E3939}"/>
              </a:ext>
            </a:extLst>
          </p:cNvPr>
          <p:cNvGrpSpPr/>
          <p:nvPr/>
        </p:nvGrpSpPr>
        <p:grpSpPr>
          <a:xfrm>
            <a:off x="4567226" y="3631081"/>
            <a:ext cx="3694476" cy="369332"/>
            <a:chOff x="4785594" y="3685673"/>
            <a:chExt cx="3694476" cy="369332"/>
          </a:xfrm>
        </p:grpSpPr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93FC979D-5A0E-5282-2FCF-D537F10C64D9}"/>
                </a:ext>
              </a:extLst>
            </p:cNvPr>
            <p:cNvSpPr txBox="1"/>
            <p:nvPr/>
          </p:nvSpPr>
          <p:spPr>
            <a:xfrm>
              <a:off x="5127249" y="3685673"/>
              <a:ext cx="33528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CV" b="1" dirty="0">
                  <a:solidFill>
                    <a:srgbClr val="002060"/>
                  </a:solidFill>
                </a:rPr>
                <a:t>Absolute Parity at Lower Tiers</a:t>
              </a:r>
              <a:endParaRPr lang="pt-CV" sz="1500" b="1" dirty="0">
                <a:solidFill>
                  <a:srgbClr val="002060"/>
                </a:solidFill>
              </a:endParaRPr>
            </a:p>
          </p:txBody>
        </p:sp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D7E9464F-310F-E1EE-CD84-9EF34B101E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785594" y="3699702"/>
              <a:ext cx="341655" cy="341655"/>
            </a:xfrm>
            <a:prstGeom prst="rect">
              <a:avLst/>
            </a:prstGeom>
          </p:spPr>
        </p:pic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6A63F17-5708-4CF8-9946-A30C595CCDF3}"/>
              </a:ext>
            </a:extLst>
          </p:cNvPr>
          <p:cNvSpPr txBox="1"/>
          <p:nvPr/>
        </p:nvSpPr>
        <p:spPr>
          <a:xfrm>
            <a:off x="4596243" y="4106775"/>
            <a:ext cx="73628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CV" sz="1700" dirty="0"/>
              <a:t>From </a:t>
            </a:r>
            <a:r>
              <a:rPr lang="pt-CV" sz="1700" b="1" dirty="0">
                <a:solidFill>
                  <a:srgbClr val="FFC000"/>
                </a:solidFill>
              </a:rPr>
              <a:t>NQF</a:t>
            </a:r>
            <a:r>
              <a:rPr lang="pt-CV" sz="1700" dirty="0"/>
              <a:t> </a:t>
            </a:r>
            <a:r>
              <a:rPr lang="pt-CV" sz="1700" b="1" dirty="0">
                <a:solidFill>
                  <a:srgbClr val="FFC000"/>
                </a:solidFill>
              </a:rPr>
              <a:t>Levels 1 to 5</a:t>
            </a:r>
            <a:r>
              <a:rPr lang="pt-CV" sz="1700" dirty="0"/>
              <a:t>, there is a near-absolute matching of vocabulary</a:t>
            </a:r>
            <a:r>
              <a:rPr lang="pt-PT" sz="1700" dirty="0"/>
              <a:t>, </a:t>
            </a:r>
            <a:r>
              <a:rPr lang="pt-CV" sz="1700" dirty="0"/>
              <a:t>operational complexity, and direct performance expectations</a:t>
            </a:r>
            <a:r>
              <a:rPr lang="pt-PT" sz="1700" dirty="0"/>
              <a:t>.</a:t>
            </a:r>
            <a:endParaRPr lang="pt-CV" sz="1700" i="1" dirty="0"/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18BFF2BE-20AB-37B4-93C2-23498B3A79EC}"/>
              </a:ext>
            </a:extLst>
          </p:cNvPr>
          <p:cNvGrpSpPr/>
          <p:nvPr/>
        </p:nvGrpSpPr>
        <p:grpSpPr>
          <a:xfrm>
            <a:off x="4596243" y="4832372"/>
            <a:ext cx="4506809" cy="369332"/>
            <a:chOff x="4814611" y="4649292"/>
            <a:chExt cx="4506809" cy="369332"/>
          </a:xfrm>
        </p:grpSpPr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6ED7E418-68C8-E2F4-A84D-792DA3E37D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814611" y="4663130"/>
              <a:ext cx="341655" cy="341655"/>
            </a:xfrm>
            <a:prstGeom prst="rect">
              <a:avLst/>
            </a:prstGeom>
          </p:spPr>
        </p:pic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D933C753-6EDC-5005-FAA2-45F211DFCF82}"/>
                </a:ext>
              </a:extLst>
            </p:cNvPr>
            <p:cNvSpPr txBox="1"/>
            <p:nvPr/>
          </p:nvSpPr>
          <p:spPr>
            <a:xfrm>
              <a:off x="5155369" y="4649292"/>
              <a:ext cx="4166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CV" b="1" dirty="0">
                  <a:solidFill>
                    <a:srgbClr val="002060"/>
                  </a:solidFill>
                </a:rPr>
                <a:t>Granular Stratification at Higher Tiers</a:t>
              </a:r>
            </a:p>
          </p:txBody>
        </p:sp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E3F52F20-D9C5-7ED7-570E-CB6D7FADD3B9}"/>
              </a:ext>
            </a:extLst>
          </p:cNvPr>
          <p:cNvSpPr txBox="1"/>
          <p:nvPr/>
        </p:nvSpPr>
        <p:spPr>
          <a:xfrm>
            <a:off x="4596242" y="5374121"/>
            <a:ext cx="73890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CV" sz="1700" dirty="0"/>
              <a:t>At higher academic tiers, the </a:t>
            </a:r>
            <a:r>
              <a:rPr lang="pt-CV" sz="1700" b="1" dirty="0">
                <a:solidFill>
                  <a:schemeClr val="accent2">
                    <a:lumMod val="75000"/>
                  </a:schemeClr>
                </a:solidFill>
              </a:rPr>
              <a:t>ACQF</a:t>
            </a:r>
            <a:r>
              <a:rPr lang="pt-CV" sz="1700" dirty="0"/>
              <a:t> distributes scientific complexity and frontier research across a more granular, stratified scale (</a:t>
            </a:r>
            <a:r>
              <a:rPr lang="pt-CV" sz="1700" b="1" dirty="0">
                <a:solidFill>
                  <a:schemeClr val="accent2">
                    <a:lumMod val="75000"/>
                  </a:schemeClr>
                </a:solidFill>
              </a:rPr>
              <a:t>ACQF Levels 7 to 10</a:t>
            </a:r>
            <a:r>
              <a:rPr lang="pt-CV" sz="1700" dirty="0"/>
              <a:t>), whereas Cabo Verde compacts this spectrum within </a:t>
            </a:r>
            <a:r>
              <a:rPr lang="pt-CV" sz="1700" b="1" dirty="0">
                <a:solidFill>
                  <a:srgbClr val="FFC000"/>
                </a:solidFill>
              </a:rPr>
              <a:t>NQF Levels 7 and 8</a:t>
            </a:r>
            <a:r>
              <a:rPr lang="pt-CV" sz="1700" dirty="0"/>
              <a:t>.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C7180ABF-0AE4-9212-93A2-26684F4779C3}"/>
              </a:ext>
            </a:extLst>
          </p:cNvPr>
          <p:cNvGrpSpPr/>
          <p:nvPr/>
        </p:nvGrpSpPr>
        <p:grpSpPr>
          <a:xfrm>
            <a:off x="232945" y="229468"/>
            <a:ext cx="4063143" cy="444173"/>
            <a:chOff x="232945" y="229468"/>
            <a:chExt cx="4063143" cy="444173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9ED8CD9D-D97B-42FA-BDFA-DA38C0AB179F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50" name="Google Shape;55;p14">
              <a:extLst>
                <a:ext uri="{FF2B5EF4-FFF2-40B4-BE49-F238E27FC236}">
                  <a16:creationId xmlns:a16="http://schemas.microsoft.com/office/drawing/2014/main" id="{F484DBE1-031D-070E-04A9-64168D662885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9F0238D-D414-9E8C-216D-07504FCF92B1}"/>
              </a:ext>
            </a:extLst>
          </p:cNvPr>
          <p:cNvSpPr/>
          <p:nvPr/>
        </p:nvSpPr>
        <p:spPr>
          <a:xfrm>
            <a:off x="5092753" y="585318"/>
            <a:ext cx="2803161" cy="1473241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200" b="1" dirty="0">
                <a:latin typeface="Inter" panose="020B0502030000000004" pitchFamily="34" charset="0"/>
                <a:ea typeface="Inter" panose="020B0502030000000004" pitchFamily="34" charset="0"/>
              </a:rPr>
              <a:t>LEVEL DESCRIPTORS</a:t>
            </a:r>
            <a:endParaRPr lang="pt-CV" sz="22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DA16F4-DC5D-E7BB-EBFD-9656B0F08073}"/>
              </a:ext>
            </a:extLst>
          </p:cNvPr>
          <p:cNvSpPr/>
          <p:nvPr/>
        </p:nvSpPr>
        <p:spPr>
          <a:xfrm>
            <a:off x="11673892" y="6422272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6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426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74415"/>
            <a:ext cx="7708106" cy="1186309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388715"/>
            <a:ext cx="381000" cy="3810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613124"/>
            <a:ext cx="7708106" cy="1186309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727424"/>
            <a:ext cx="381000" cy="381000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951833"/>
            <a:ext cx="7708106" cy="1186309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066133"/>
            <a:ext cx="381000" cy="3810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5290542"/>
            <a:ext cx="7708106" cy="1186309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5404842"/>
            <a:ext cx="381000" cy="38100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0606" y="1274415"/>
            <a:ext cx="9525" cy="5202585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1131" y="1274415"/>
            <a:ext cx="2569369" cy="30480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37298" y="1807815"/>
            <a:ext cx="3007994" cy="4592985"/>
          </a:xfrm>
          <a:prstGeom prst="rect">
            <a:avLst/>
          </a:prstGeom>
        </p:spPr>
      </p:pic>
      <p:sp>
        <p:nvSpPr>
          <p:cNvPr id="20" name="SK-5-text-19"/>
          <p:cNvSpPr/>
          <p:nvPr/>
        </p:nvSpPr>
        <p:spPr>
          <a:xfrm>
            <a:off x="2021262" y="753805"/>
            <a:ext cx="814947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060"/>
              </a:lnSpc>
            </a:pPr>
            <a:r>
              <a:rPr lang="pt-CV" sz="2400" b="1" dirty="0">
                <a:solidFill>
                  <a:srgbClr val="002060"/>
                </a:solidFill>
                <a:latin typeface="Inter" pitchFamily="34" charset="0"/>
                <a:ea typeface="Inter" pitchFamily="34" charset="-122"/>
              </a:rPr>
              <a:t>Methodology: How Level Descriptors Were Compared</a:t>
            </a:r>
            <a:endParaRPr lang="en-US" sz="2400" b="1" dirty="0">
              <a:solidFill>
                <a:srgbClr val="002060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1" name="SK-5-text-20"/>
          <p:cNvSpPr/>
          <p:nvPr/>
        </p:nvSpPr>
        <p:spPr>
          <a:xfrm>
            <a:off x="781050" y="1388715"/>
            <a:ext cx="7715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350" dirty="0"/>
          </a:p>
        </p:txBody>
      </p:sp>
      <p:sp>
        <p:nvSpPr>
          <p:cNvPr id="22" name="SK-5-text-21"/>
          <p:cNvSpPr/>
          <p:nvPr/>
        </p:nvSpPr>
        <p:spPr>
          <a:xfrm>
            <a:off x="1257300" y="1388715"/>
            <a:ext cx="699373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025"/>
              </a:lnSpc>
            </a:pPr>
            <a:r>
              <a:rPr lang="pt-CV" sz="16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</a:rPr>
              <a:t>Analytical Immersion</a:t>
            </a:r>
            <a:endParaRPr lang="en-US" sz="1600" b="1" dirty="0">
              <a:solidFill>
                <a:srgbClr val="004587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3" name="SK-5-text-22"/>
          <p:cNvSpPr/>
          <p:nvPr/>
        </p:nvSpPr>
        <p:spPr>
          <a:xfrm>
            <a:off x="1257300" y="1752230"/>
            <a:ext cx="7136606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</a:rPr>
              <a:t>Comprehensive technical analysis of the level descriptors of both frameworks, broken down into the three core learning domains.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4" name="SK-5-text-23"/>
          <p:cNvSpPr/>
          <p:nvPr/>
        </p:nvSpPr>
        <p:spPr>
          <a:xfrm>
            <a:off x="766763" y="2727424"/>
            <a:ext cx="7715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350" dirty="0"/>
          </a:p>
        </p:txBody>
      </p:sp>
      <p:sp>
        <p:nvSpPr>
          <p:cNvPr id="25" name="SK-5-text-24"/>
          <p:cNvSpPr/>
          <p:nvPr/>
        </p:nvSpPr>
        <p:spPr>
          <a:xfrm>
            <a:off x="1257300" y="2727424"/>
            <a:ext cx="2088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025"/>
              </a:lnSpc>
            </a:pPr>
            <a:r>
              <a:rPr lang="pt-CV" sz="16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</a:rPr>
              <a:t>Structural Alignment</a:t>
            </a:r>
            <a:endParaRPr lang="en-US" sz="1600" b="1" dirty="0">
              <a:solidFill>
                <a:srgbClr val="004587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6" name="SK-5-text-25"/>
          <p:cNvSpPr/>
          <p:nvPr/>
        </p:nvSpPr>
        <p:spPr>
          <a:xfrm>
            <a:off x="1257300" y="3131883"/>
            <a:ext cx="6908006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</a:rPr>
              <a:t>Rigorous</a:t>
            </a:r>
            <a:r>
              <a:rPr lang="pt-CV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pt-CV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</a:rPr>
              <a:t>semantic comparison to validate direct alignment across Knowledge, Skills, and Autonomy &amp; Responsibility.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7" name="SK-5-text-26"/>
          <p:cNvSpPr/>
          <p:nvPr/>
        </p:nvSpPr>
        <p:spPr>
          <a:xfrm>
            <a:off x="762000" y="4066133"/>
            <a:ext cx="7715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350" dirty="0"/>
          </a:p>
        </p:txBody>
      </p:sp>
      <p:sp>
        <p:nvSpPr>
          <p:cNvPr id="28" name="SK-5-text-27"/>
          <p:cNvSpPr/>
          <p:nvPr/>
        </p:nvSpPr>
        <p:spPr>
          <a:xfrm>
            <a:off x="1257300" y="4066133"/>
            <a:ext cx="2268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025"/>
              </a:lnSpc>
            </a:pPr>
            <a:r>
              <a:rPr lang="pt-CV" sz="16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</a:rPr>
              <a:t>Progression Mapping</a:t>
            </a:r>
            <a:endParaRPr lang="en-US" sz="1600" b="1" dirty="0">
              <a:solidFill>
                <a:srgbClr val="004587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9" name="SK-5-text-28"/>
          <p:cNvSpPr/>
          <p:nvPr/>
        </p:nvSpPr>
        <p:spPr>
          <a:xfrm>
            <a:off x="1257300" y="4470592"/>
            <a:ext cx="7022306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</a:rPr>
              <a:t>Assessment of the semantic progression of complexity across levels, ensuring symmetrical learning pathways.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0" name="SK-5-text-29"/>
          <p:cNvSpPr/>
          <p:nvPr/>
        </p:nvSpPr>
        <p:spPr>
          <a:xfrm>
            <a:off x="762000" y="5404842"/>
            <a:ext cx="7715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350" dirty="0"/>
          </a:p>
        </p:txBody>
      </p:sp>
      <p:sp>
        <p:nvSpPr>
          <p:cNvPr id="31" name="SK-5-text-30"/>
          <p:cNvSpPr/>
          <p:nvPr/>
        </p:nvSpPr>
        <p:spPr>
          <a:xfrm>
            <a:off x="1257300" y="5404842"/>
            <a:ext cx="2592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025"/>
              </a:lnSpc>
            </a:pPr>
            <a:r>
              <a:rPr lang="en-US" sz="16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</a:rPr>
              <a:t>A</a:t>
            </a:r>
            <a:r>
              <a:rPr lang="pt-CV" sz="16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</a:rPr>
              <a:t>rticulation and Bridging</a:t>
            </a:r>
            <a:endParaRPr lang="en-US" sz="1600" b="1" dirty="0">
              <a:solidFill>
                <a:srgbClr val="004587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2" name="SK-5-text-31"/>
          <p:cNvSpPr/>
          <p:nvPr/>
        </p:nvSpPr>
        <p:spPr>
          <a:xfrm>
            <a:off x="1257299" y="5782005"/>
            <a:ext cx="7203279" cy="5806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nter" pitchFamily="34" charset="0"/>
                <a:ea typeface="Inter" pitchFamily="34" charset="-122"/>
              </a:rPr>
              <a:t>Definition of technical equivalence bridges, justifying multiple correspondences based on the structural density of the national system.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3" name="SK-5-text-32"/>
          <p:cNvSpPr/>
          <p:nvPr/>
        </p:nvSpPr>
        <p:spPr>
          <a:xfrm>
            <a:off x="9051131" y="1274415"/>
            <a:ext cx="3140869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C5A0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THECNICAL EVIDENCE</a:t>
            </a:r>
            <a:endParaRPr lang="en-US" sz="1400" dirty="0"/>
          </a:p>
        </p:txBody>
      </p: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2F6A9F6E-E401-5B88-E3E3-9BBCF6573C1D}"/>
              </a:ext>
            </a:extLst>
          </p:cNvPr>
          <p:cNvGrpSpPr/>
          <p:nvPr/>
        </p:nvGrpSpPr>
        <p:grpSpPr>
          <a:xfrm>
            <a:off x="8893379" y="1894433"/>
            <a:ext cx="3118141" cy="276225"/>
            <a:chOff x="9013699" y="1894433"/>
            <a:chExt cx="3118141" cy="276225"/>
          </a:xfrm>
        </p:grpSpPr>
        <p:pic>
          <p:nvPicPr>
            <p:cNvPr id="16" name="SK-5-img-15" descr="preencoded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013699" y="1894433"/>
              <a:ext cx="368300" cy="276225"/>
            </a:xfrm>
            <a:prstGeom prst="rect">
              <a:avLst/>
            </a:prstGeom>
          </p:spPr>
        </p:pic>
        <p:sp>
          <p:nvSpPr>
            <p:cNvPr id="34" name="SK-5-text-33"/>
            <p:cNvSpPr/>
            <p:nvPr/>
          </p:nvSpPr>
          <p:spPr>
            <a:xfrm>
              <a:off x="9448171" y="1974251"/>
              <a:ext cx="2683669" cy="173236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365"/>
                </a:lnSpc>
                <a:buNone/>
              </a:pPr>
              <a:r>
                <a:rPr lang="en-US" sz="1500" b="1" dirty="0">
                  <a:solidFill>
                    <a:srgbClr val="1A1C1E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Core Analytical Basis</a:t>
              </a:r>
              <a:endParaRPr lang="en-US" sz="1500" dirty="0"/>
            </a:p>
          </p:txBody>
        </p:sp>
      </p:grpSp>
      <p:sp>
        <p:nvSpPr>
          <p:cNvPr id="35" name="SK-5-text-34"/>
          <p:cNvSpPr/>
          <p:nvPr/>
        </p:nvSpPr>
        <p:spPr>
          <a:xfrm>
            <a:off x="8997982" y="2266801"/>
            <a:ext cx="2340769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1450" indent="-171450" algn="l">
              <a:lnSpc>
                <a:spcPts val="1575"/>
              </a:lnSpc>
              <a:buFont typeface="Wingdings" panose="05000000000000000000" pitchFamily="2" charset="2"/>
              <a:buChar char="Ø"/>
            </a:pPr>
            <a:r>
              <a:rPr lang="en-US" sz="1300" b="1" dirty="0">
                <a:solidFill>
                  <a:srgbClr val="00B0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</a:t>
            </a:r>
            <a:r>
              <a:rPr lang="en-US" sz="1400" b="1" dirty="0">
                <a:solidFill>
                  <a:srgbClr val="00B0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Learning Outcomes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36" name="SK-5-text-35"/>
          <p:cNvSpPr/>
          <p:nvPr/>
        </p:nvSpPr>
        <p:spPr>
          <a:xfrm>
            <a:off x="9010014" y="2682891"/>
            <a:ext cx="2893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575"/>
              </a:lnSpc>
              <a:buFont typeface="Wingdings" panose="05000000000000000000" pitchFamily="2" charset="2"/>
              <a:buChar char="Ø"/>
            </a:pPr>
            <a:r>
              <a:rPr lang="pt-CV" sz="1400" b="1" dirty="0">
                <a:solidFill>
                  <a:srgbClr val="00B050"/>
                </a:solidFill>
                <a:latin typeface="Inter" pitchFamily="34" charset="0"/>
                <a:ea typeface="Inter" pitchFamily="34" charset="-122"/>
              </a:rPr>
              <a:t>Domain-specific descriptors</a:t>
            </a:r>
            <a:endParaRPr lang="en-US" sz="1400" b="1" dirty="0">
              <a:solidFill>
                <a:srgbClr val="00B050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7" name="SK-5-text-36"/>
          <p:cNvSpPr/>
          <p:nvPr/>
        </p:nvSpPr>
        <p:spPr>
          <a:xfrm>
            <a:off x="9022046" y="3019276"/>
            <a:ext cx="2893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575"/>
              </a:lnSpc>
              <a:buFont typeface="Wingdings" panose="05000000000000000000" pitchFamily="2" charset="2"/>
              <a:buChar char="Ø"/>
            </a:pPr>
            <a:r>
              <a:rPr lang="pt-CV" sz="1400" b="1" dirty="0">
                <a:solidFill>
                  <a:srgbClr val="00B050"/>
                </a:solidFill>
                <a:latin typeface="Inter" pitchFamily="34" charset="0"/>
                <a:ea typeface="Inter" pitchFamily="34" charset="-122"/>
              </a:rPr>
              <a:t>Official terminological rigor</a:t>
            </a:r>
            <a:endParaRPr lang="en-US" sz="1400" b="1" dirty="0">
              <a:solidFill>
                <a:srgbClr val="00B050"/>
              </a:solidFill>
              <a:latin typeface="Inter" pitchFamily="34" charset="0"/>
              <a:ea typeface="Inter" pitchFamily="34" charset="-122"/>
            </a:endParaRP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6534F335-E4FB-0C6C-6F39-E8BD6D8006E2}"/>
              </a:ext>
            </a:extLst>
          </p:cNvPr>
          <p:cNvGrpSpPr/>
          <p:nvPr/>
        </p:nvGrpSpPr>
        <p:grpSpPr>
          <a:xfrm>
            <a:off x="8930811" y="4004254"/>
            <a:ext cx="3044613" cy="257175"/>
            <a:chOff x="9051131" y="3486893"/>
            <a:chExt cx="3044613" cy="257175"/>
          </a:xfrm>
        </p:grpSpPr>
        <p:pic>
          <p:nvPicPr>
            <p:cNvPr id="17" name="SK-5-img-16" descr="preencoded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051131" y="3486893"/>
              <a:ext cx="342900" cy="257175"/>
            </a:xfrm>
            <a:prstGeom prst="rect">
              <a:avLst/>
            </a:prstGeom>
          </p:spPr>
        </p:pic>
        <p:sp>
          <p:nvSpPr>
            <p:cNvPr id="38" name="SK-5-text-37"/>
            <p:cNvSpPr/>
            <p:nvPr/>
          </p:nvSpPr>
          <p:spPr>
            <a:xfrm>
              <a:off x="9412075" y="3546161"/>
              <a:ext cx="2683669" cy="173236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365"/>
                </a:lnSpc>
                <a:buNone/>
              </a:pPr>
              <a:r>
                <a:rPr lang="en-US" sz="1500" b="1" dirty="0">
                  <a:solidFill>
                    <a:srgbClr val="1A1C1E"/>
                  </a:solidFill>
                  <a:latin typeface="Inter" pitchFamily="34" charset="0"/>
                  <a:ea typeface="Inter" pitchFamily="34" charset="-122"/>
                </a:rPr>
                <a:t> Comparative Architecture</a:t>
              </a:r>
            </a:p>
          </p:txBody>
        </p:sp>
      </p:grpSp>
      <p:sp>
        <p:nvSpPr>
          <p:cNvPr id="39" name="SK-5-text-38"/>
          <p:cNvSpPr/>
          <p:nvPr/>
        </p:nvSpPr>
        <p:spPr>
          <a:xfrm>
            <a:off x="9021993" y="4557209"/>
            <a:ext cx="2893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575"/>
              </a:lnSpc>
              <a:buFont typeface="Wingdings" panose="05000000000000000000" pitchFamily="2" charset="2"/>
              <a:buChar char="Ø"/>
            </a:pPr>
            <a:r>
              <a:rPr lang="pt-CV" sz="1400" b="1" dirty="0">
                <a:solidFill>
                  <a:srgbClr val="00B050"/>
                </a:solidFill>
                <a:latin typeface="Inter" pitchFamily="34" charset="0"/>
                <a:ea typeface="Inter" pitchFamily="34" charset="-122"/>
              </a:rPr>
              <a:t>Focus on technical density</a:t>
            </a:r>
            <a:endParaRPr lang="en-US" sz="1400" b="1" dirty="0">
              <a:solidFill>
                <a:srgbClr val="00B050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40" name="SK-5-text-39"/>
          <p:cNvSpPr/>
          <p:nvPr/>
        </p:nvSpPr>
        <p:spPr>
          <a:xfrm>
            <a:off x="9010014" y="4916974"/>
            <a:ext cx="2893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575"/>
              </a:lnSpc>
              <a:buFont typeface="Wingdings" panose="05000000000000000000" pitchFamily="2" charset="2"/>
              <a:buChar char="Ø"/>
            </a:pPr>
            <a:r>
              <a:rPr lang="pt-CV" sz="1400" b="1" dirty="0">
                <a:solidFill>
                  <a:srgbClr val="00B050"/>
                </a:solidFill>
                <a:latin typeface="Inter" pitchFamily="34" charset="0"/>
                <a:ea typeface="Inter" pitchFamily="34" charset="-122"/>
              </a:rPr>
              <a:t>8-level vs. 10-level scale</a:t>
            </a:r>
            <a:endParaRPr lang="en-US" sz="1400" b="1" dirty="0">
              <a:solidFill>
                <a:srgbClr val="00B050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41" name="SK-5-text-40"/>
          <p:cNvSpPr/>
          <p:nvPr/>
        </p:nvSpPr>
        <p:spPr>
          <a:xfrm>
            <a:off x="9021993" y="5357777"/>
            <a:ext cx="289321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575"/>
              </a:lnSpc>
              <a:buFont typeface="Wingdings" panose="05000000000000000000" pitchFamily="2" charset="2"/>
              <a:buChar char="Ø"/>
            </a:pPr>
            <a:r>
              <a:rPr lang="pt-CV" sz="1400" b="1" dirty="0">
                <a:solidFill>
                  <a:srgbClr val="00B050"/>
                </a:solidFill>
                <a:latin typeface="Inter" pitchFamily="34" charset="0"/>
                <a:ea typeface="Inter" pitchFamily="34" charset="-122"/>
              </a:rPr>
              <a:t>Substantive equivalence</a:t>
            </a:r>
            <a:endParaRPr lang="en-US" sz="1400" b="1" dirty="0">
              <a:solidFill>
                <a:srgbClr val="00B050"/>
              </a:solidFill>
              <a:latin typeface="Inter" pitchFamily="34" charset="0"/>
              <a:ea typeface="Inter" pitchFamily="34" charset="-122"/>
            </a:endParaRP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93B6399B-CCD0-5EFE-FD4C-815F2186D7A6}"/>
              </a:ext>
            </a:extLst>
          </p:cNvPr>
          <p:cNvGrpSpPr/>
          <p:nvPr/>
        </p:nvGrpSpPr>
        <p:grpSpPr>
          <a:xfrm>
            <a:off x="220913" y="121180"/>
            <a:ext cx="4063143" cy="444173"/>
            <a:chOff x="232945" y="229468"/>
            <a:chExt cx="4063143" cy="444173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835BA325-573F-2054-62DB-8F2EB6ACCF1A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49" name="Google Shape;55;p14">
              <a:extLst>
                <a:ext uri="{FF2B5EF4-FFF2-40B4-BE49-F238E27FC236}">
                  <a16:creationId xmlns:a16="http://schemas.microsoft.com/office/drawing/2014/main" id="{B09C4C2D-38A1-92CD-1153-F803D7453DA1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2D7911A9-954F-1CBC-22E7-C238285816C2}"/>
              </a:ext>
            </a:extLst>
          </p:cNvPr>
          <p:cNvSpPr/>
          <p:nvPr/>
        </p:nvSpPr>
        <p:spPr>
          <a:xfrm>
            <a:off x="11660244" y="6408624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7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9B500-2D48-6860-8982-1CB0E7328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09BE461-85D5-81F4-2E88-B6824B483B89}"/>
              </a:ext>
            </a:extLst>
          </p:cNvPr>
          <p:cNvSpPr txBox="1"/>
          <p:nvPr/>
        </p:nvSpPr>
        <p:spPr>
          <a:xfrm>
            <a:off x="3201082" y="853324"/>
            <a:ext cx="57187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PT" sz="2000" b="1" i="0" u="none" strike="noStrike" dirty="0">
                <a:solidFill>
                  <a:srgbClr val="0070C0"/>
                </a:solidFill>
                <a:effectLst/>
                <a:latin typeface="Century" panose="02040604050505020304" pitchFamily="18" charset="0"/>
              </a:rPr>
              <a:t>DOMAINS OF LEARNING ALIGNMENT</a:t>
            </a:r>
            <a:endParaRPr lang="pt-CV" sz="2000" dirty="0">
              <a:solidFill>
                <a:srgbClr val="0070C0"/>
              </a:solidFill>
              <a:latin typeface="Century" panose="020406040505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B40AC4D-F135-D9B8-B33E-1DC333AD9D43}"/>
              </a:ext>
            </a:extLst>
          </p:cNvPr>
          <p:cNvSpPr txBox="1"/>
          <p:nvPr/>
        </p:nvSpPr>
        <p:spPr>
          <a:xfrm>
            <a:off x="413657" y="3899684"/>
            <a:ext cx="3471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The architectural disparity does not compromise  substantive alignment, rather, it reflects a difference in level density.</a:t>
            </a:r>
            <a:endParaRPr lang="pt-CV" sz="1600" dirty="0">
              <a:solidFill>
                <a:schemeClr val="bg1"/>
              </a:solidFill>
            </a:endParaRP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64219422-D65E-9422-06B0-ED3A0F0BE16E}"/>
              </a:ext>
            </a:extLst>
          </p:cNvPr>
          <p:cNvSpPr/>
          <p:nvPr/>
        </p:nvSpPr>
        <p:spPr>
          <a:xfrm>
            <a:off x="26371" y="1828060"/>
            <a:ext cx="5997608" cy="42738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CV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C8F3BAF-295B-E310-5D92-21279879F0BC}"/>
              </a:ext>
            </a:extLst>
          </p:cNvPr>
          <p:cNvSpPr txBox="1"/>
          <p:nvPr/>
        </p:nvSpPr>
        <p:spPr>
          <a:xfrm>
            <a:off x="52472" y="2381080"/>
            <a:ext cx="5920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CV" dirty="0"/>
              <a:t>Established under Article 5 of the 2020 NQF legal text (Joint Order No. 10/2020), defining qualifications across three outcomes-based domains:</a:t>
            </a:r>
            <a:endParaRPr lang="pt-CV" sz="1600" i="1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226CB2F-A998-69FD-F461-5F9DA7437FB8}"/>
              </a:ext>
            </a:extLst>
          </p:cNvPr>
          <p:cNvSpPr txBox="1"/>
          <p:nvPr/>
        </p:nvSpPr>
        <p:spPr>
          <a:xfrm>
            <a:off x="638841" y="1919465"/>
            <a:ext cx="4231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2060"/>
                </a:solidFill>
              </a:rPr>
              <a:t>Cabo Verde NQF </a:t>
            </a:r>
            <a:r>
              <a:rPr lang="pt-PT" b="1" dirty="0" err="1">
                <a:solidFill>
                  <a:srgbClr val="002060"/>
                </a:solidFill>
              </a:rPr>
              <a:t>Domains</a:t>
            </a:r>
            <a:r>
              <a:rPr lang="pt-PT" b="1" dirty="0">
                <a:solidFill>
                  <a:srgbClr val="002060"/>
                </a:solidFill>
              </a:rPr>
              <a:t> of </a:t>
            </a:r>
            <a:r>
              <a:rPr lang="pt-PT" b="1" dirty="0" err="1">
                <a:solidFill>
                  <a:srgbClr val="002060"/>
                </a:solidFill>
              </a:rPr>
              <a:t>Learning</a:t>
            </a:r>
            <a:endParaRPr lang="pt-CV" sz="1500" b="1" dirty="0">
              <a:solidFill>
                <a:srgbClr val="002060"/>
              </a:solidFill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DBA3B142-2D90-D8B4-F83B-A15C49BDE4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6233" y="1910484"/>
            <a:ext cx="354419" cy="35441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DE66742-7CE4-0C06-5E43-71DEEB331383}"/>
              </a:ext>
            </a:extLst>
          </p:cNvPr>
          <p:cNvSpPr txBox="1"/>
          <p:nvPr/>
        </p:nvSpPr>
        <p:spPr>
          <a:xfrm>
            <a:off x="1081" y="3353267"/>
            <a:ext cx="5971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Knowledge:</a:t>
            </a:r>
            <a:r>
              <a:rPr lang="en-US" dirty="0"/>
              <a:t> Facts, principles, theories, and practices from information assimilation.</a:t>
            </a:r>
            <a:endParaRPr lang="pt-CV" sz="1600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4F9F250-7E92-3FEC-94D7-B24EE46DA48E}"/>
              </a:ext>
            </a:extLst>
          </p:cNvPr>
          <p:cNvSpPr txBox="1"/>
          <p:nvPr/>
        </p:nvSpPr>
        <p:spPr>
          <a:xfrm>
            <a:off x="1081" y="4162502"/>
            <a:ext cx="5971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Skills/Aptitudes: </a:t>
            </a:r>
            <a:r>
              <a:rPr lang="en-US" dirty="0"/>
              <a:t>Cognitive (logical, intuitive, creative) and practical (manual tool use) capacities.</a:t>
            </a:r>
            <a:endParaRPr lang="pt-CV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A02C8FE-81F5-E238-B660-F108BC57079D}"/>
              </a:ext>
            </a:extLst>
          </p:cNvPr>
          <p:cNvSpPr txBox="1"/>
          <p:nvPr/>
        </p:nvSpPr>
        <p:spPr>
          <a:xfrm>
            <a:off x="1080" y="5139805"/>
            <a:ext cx="6200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Responsibility &amp; Autonomy (Attitudes): </a:t>
            </a:r>
            <a:r>
              <a:rPr lang="en-US" dirty="0"/>
              <a:t>Applying personal, social, and methodological competences in work and study.</a:t>
            </a:r>
            <a:endParaRPr lang="pt-CV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4FF553B-1F9D-11AE-981D-264556031E8C}"/>
              </a:ext>
            </a:extLst>
          </p:cNvPr>
          <p:cNvSpPr/>
          <p:nvPr/>
        </p:nvSpPr>
        <p:spPr>
          <a:xfrm>
            <a:off x="6113111" y="1817329"/>
            <a:ext cx="6052519" cy="42738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CV" dirty="0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C12784FD-C900-3944-87EB-0EAFB0F809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1903" y="1876442"/>
            <a:ext cx="414670" cy="414670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4F3ED5DD-4A45-6B41-34B5-C5ADCE259289}"/>
              </a:ext>
            </a:extLst>
          </p:cNvPr>
          <p:cNvSpPr txBox="1"/>
          <p:nvPr/>
        </p:nvSpPr>
        <p:spPr>
          <a:xfrm>
            <a:off x="6705365" y="1919465"/>
            <a:ext cx="5152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ACQF Meta-Framework Domains of Learning</a:t>
            </a:r>
            <a:endParaRPr lang="pt-CV" sz="1500" b="1" dirty="0">
              <a:solidFill>
                <a:srgbClr val="002060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CAE1644-C4C2-8E05-C427-87C935024DD6}"/>
              </a:ext>
            </a:extLst>
          </p:cNvPr>
          <p:cNvSpPr txBox="1"/>
          <p:nvPr/>
        </p:nvSpPr>
        <p:spPr>
          <a:xfrm>
            <a:off x="6164501" y="2381080"/>
            <a:ext cx="5920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CV" dirty="0"/>
              <a:t>Structured as a 10-level scale representing learning complexity across three highly structured, outcomes-driven domains</a:t>
            </a:r>
            <a:r>
              <a:rPr lang="pt-PT" dirty="0"/>
              <a:t>:</a:t>
            </a:r>
            <a:endParaRPr lang="pt-CV" sz="1600" i="1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9BA94FC-1574-B573-3FC4-1DAF7F767876}"/>
              </a:ext>
            </a:extLst>
          </p:cNvPr>
          <p:cNvSpPr txBox="1"/>
          <p:nvPr/>
        </p:nvSpPr>
        <p:spPr>
          <a:xfrm>
            <a:off x="6113111" y="3353267"/>
            <a:ext cx="60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Knowledge:</a:t>
            </a:r>
            <a:r>
              <a:rPr lang="en-US" dirty="0"/>
              <a:t> </a:t>
            </a:r>
            <a:r>
              <a:rPr lang="pt-CV" dirty="0"/>
              <a:t>Comprises type and scope of knowledge (including facts, principles, and theories).</a:t>
            </a:r>
            <a:endParaRPr lang="pt-CV" sz="1600" i="1" dirty="0">
              <a:solidFill>
                <a:schemeClr val="bg1"/>
              </a:solidFill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2ABD9A6-746A-832D-41D1-5069019A7AD5}"/>
              </a:ext>
            </a:extLst>
          </p:cNvPr>
          <p:cNvSpPr txBox="1"/>
          <p:nvPr/>
        </p:nvSpPr>
        <p:spPr>
          <a:xfrm>
            <a:off x="6113111" y="4162502"/>
            <a:ext cx="6030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Skills:</a:t>
            </a:r>
            <a:r>
              <a:rPr lang="en-US" dirty="0"/>
              <a:t> </a:t>
            </a:r>
            <a:r>
              <a:rPr lang="pt-CV" dirty="0"/>
              <a:t>Addresses cognitive, practical, communication, social, digital, ecological (green), and innovation skills.</a:t>
            </a:r>
            <a:endParaRPr lang="pt-CV" sz="1600" i="1" dirty="0">
              <a:solidFill>
                <a:schemeClr val="bg1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B6818BAC-2ADF-92CC-600E-3376414E26EE}"/>
              </a:ext>
            </a:extLst>
          </p:cNvPr>
          <p:cNvSpPr txBox="1"/>
          <p:nvPr/>
        </p:nvSpPr>
        <p:spPr>
          <a:xfrm>
            <a:off x="6145123" y="5139805"/>
            <a:ext cx="6315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CV" b="1" dirty="0">
                <a:solidFill>
                  <a:srgbClr val="002060"/>
                </a:solidFill>
              </a:rPr>
              <a:t>Autonomy &amp; Responsibility </a:t>
            </a:r>
            <a:r>
              <a:rPr lang="en-US" b="1" dirty="0">
                <a:solidFill>
                  <a:srgbClr val="002060"/>
                </a:solidFill>
              </a:rPr>
              <a:t>:</a:t>
            </a:r>
            <a:r>
              <a:rPr lang="en-US" dirty="0"/>
              <a:t> </a:t>
            </a:r>
            <a:r>
              <a:rPr lang="pt-CV" dirty="0"/>
              <a:t>Defines context of application, extent of autonomy, and resource responsibility..</a:t>
            </a:r>
            <a:endParaRPr lang="pt-CV" sz="1600" i="1" dirty="0">
              <a:solidFill>
                <a:schemeClr val="bg1"/>
              </a:solidFill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3DD0C0C7-D554-DAE6-451D-60FCC37B7F96}"/>
              </a:ext>
            </a:extLst>
          </p:cNvPr>
          <p:cNvSpPr/>
          <p:nvPr/>
        </p:nvSpPr>
        <p:spPr>
          <a:xfrm>
            <a:off x="6016198" y="1815592"/>
            <a:ext cx="88560" cy="42738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CV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D281A5D-5F13-7F30-6070-081CBA7E6732}"/>
              </a:ext>
            </a:extLst>
          </p:cNvPr>
          <p:cNvGrpSpPr/>
          <p:nvPr/>
        </p:nvGrpSpPr>
        <p:grpSpPr>
          <a:xfrm>
            <a:off x="220913" y="121180"/>
            <a:ext cx="4063143" cy="444173"/>
            <a:chOff x="232945" y="229468"/>
            <a:chExt cx="4063143" cy="444173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86D3C52F-1DBB-E322-AE86-94E7ACF29807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8" name="Google Shape;55;p14">
              <a:extLst>
                <a:ext uri="{FF2B5EF4-FFF2-40B4-BE49-F238E27FC236}">
                  <a16:creationId xmlns:a16="http://schemas.microsoft.com/office/drawing/2014/main" id="{AAE208A7-5486-4701-6D15-41EDD26E875A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593EC0EC-95D2-28A7-9E9A-6CDAE194FA01}"/>
              </a:ext>
            </a:extLst>
          </p:cNvPr>
          <p:cNvSpPr/>
          <p:nvPr/>
        </p:nvSpPr>
        <p:spPr>
          <a:xfrm>
            <a:off x="11660244" y="6408624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8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23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40746-C4F1-D431-8072-58C0CB223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A66ECDD-A7E0-A880-F15A-63C06C688837}"/>
              </a:ext>
            </a:extLst>
          </p:cNvPr>
          <p:cNvSpPr txBox="1"/>
          <p:nvPr/>
        </p:nvSpPr>
        <p:spPr>
          <a:xfrm>
            <a:off x="2623870" y="564980"/>
            <a:ext cx="674291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PT" sz="1900" b="1" i="0" u="none" strike="noStrike" dirty="0">
                <a:solidFill>
                  <a:srgbClr val="002060"/>
                </a:solidFill>
                <a:effectLst/>
                <a:latin typeface="Inter" panose="020B0502030000000004" pitchFamily="34" charset="0"/>
                <a:ea typeface="Inter" panose="020B0502030000000004" pitchFamily="34" charset="0"/>
              </a:rPr>
              <a:t>REFERENCING THE NQF TO THE ACQF</a:t>
            </a:r>
            <a:br>
              <a:rPr lang="pt-PT" sz="1900" b="1" i="0" u="none" strike="noStrike" dirty="0">
                <a:solidFill>
                  <a:srgbClr val="002060"/>
                </a:solidFill>
                <a:effectLst/>
                <a:latin typeface="Inter" panose="020B0502030000000004" pitchFamily="34" charset="0"/>
                <a:ea typeface="Inter" panose="020B0502030000000004" pitchFamily="34" charset="0"/>
              </a:rPr>
            </a:br>
            <a:r>
              <a:rPr lang="pt-PT" sz="1900" b="1" i="0" u="none" strike="noStrike" dirty="0">
                <a:solidFill>
                  <a:srgbClr val="002060"/>
                </a:solidFill>
                <a:effectLst/>
                <a:latin typeface="Inter" panose="020B0502030000000004" pitchFamily="34" charset="0"/>
                <a:ea typeface="Inter" panose="020B0502030000000004" pitchFamily="34" charset="0"/>
              </a:rPr>
              <a:t>LEVELS CORREPONDENCE</a:t>
            </a:r>
            <a:endParaRPr lang="pt-CV" dirty="0">
              <a:solidFill>
                <a:srgbClr val="00206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7796B20-5CDC-3814-9E42-B23C6377ABCE}"/>
              </a:ext>
            </a:extLst>
          </p:cNvPr>
          <p:cNvSpPr txBox="1"/>
          <p:nvPr/>
        </p:nvSpPr>
        <p:spPr>
          <a:xfrm>
            <a:off x="124493" y="2095069"/>
            <a:ext cx="4231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FOUNDATIONAL LEVELS 1 &amp; 2</a:t>
            </a:r>
            <a:endParaRPr lang="pt-CV" sz="1500" b="1" dirty="0">
              <a:solidFill>
                <a:srgbClr val="002060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7B30F68-5428-D7FF-9ABD-DDEF95FB46CB}"/>
              </a:ext>
            </a:extLst>
          </p:cNvPr>
          <p:cNvSpPr txBox="1"/>
          <p:nvPr/>
        </p:nvSpPr>
        <p:spPr>
          <a:xfrm>
            <a:off x="3417569" y="1278184"/>
            <a:ext cx="860284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CV" i="1" dirty="0"/>
              <a:t>Cabo Verde's foundational levels absorb and distribute basic operational complexity across the initial tiers of the continental framework.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D3D63AF-D55A-B9DD-14CB-EB9A3CFBFE17}"/>
              </a:ext>
            </a:extLst>
          </p:cNvPr>
          <p:cNvSpPr txBox="1"/>
          <p:nvPr/>
        </p:nvSpPr>
        <p:spPr>
          <a:xfrm>
            <a:off x="124492" y="1833693"/>
            <a:ext cx="2418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C5A059"/>
                </a:solidFill>
                <a:latin typeface="Plus Jakarta Sans"/>
                <a:cs typeface="Plus Jakarta Sans"/>
              </a:rPr>
              <a:t>Lower Tier Mapping</a:t>
            </a:r>
            <a:endParaRPr lang="pt-CV" sz="1600" b="1" dirty="0">
              <a:solidFill>
                <a:srgbClr val="C5A059"/>
              </a:solidFill>
              <a:latin typeface="Plus Jakarta Sans"/>
              <a:cs typeface="Plus Jakarta Sans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85A83F0-1EF2-4932-A699-53F3C5410844}"/>
              </a:ext>
            </a:extLst>
          </p:cNvPr>
          <p:cNvSpPr/>
          <p:nvPr/>
        </p:nvSpPr>
        <p:spPr>
          <a:xfrm>
            <a:off x="124493" y="2620501"/>
            <a:ext cx="6372560" cy="372014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CV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D003597-D269-4815-8703-8E62E63C60A8}"/>
              </a:ext>
            </a:extLst>
          </p:cNvPr>
          <p:cNvSpPr txBox="1"/>
          <p:nvPr/>
        </p:nvSpPr>
        <p:spPr>
          <a:xfrm>
            <a:off x="171582" y="3222227"/>
            <a:ext cx="61612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CV" sz="1600" dirty="0"/>
              <a:t>Cabo Verde's </a:t>
            </a:r>
            <a:r>
              <a:rPr lang="pt-CV" sz="1600" b="1" dirty="0"/>
              <a:t>Level 1</a:t>
            </a:r>
            <a:r>
              <a:rPr lang="pt-CV" sz="1600" dirty="0"/>
              <a:t> already requires "</a:t>
            </a:r>
            <a:r>
              <a:rPr lang="pt-CV" sz="1600" b="1" dirty="0"/>
              <a:t>basic general knowledge</a:t>
            </a:r>
            <a:r>
              <a:rPr lang="pt-CV" sz="1600" dirty="0"/>
              <a:t>" and "</a:t>
            </a:r>
            <a:r>
              <a:rPr lang="pt-CV" sz="1600" b="1" dirty="0"/>
              <a:t>responsibility for one's own performance</a:t>
            </a:r>
            <a:r>
              <a:rPr lang="pt-CV" sz="1600" dirty="0"/>
              <a:t>," surpassing </a:t>
            </a:r>
            <a:r>
              <a:rPr lang="pt-CV" sz="1600" b="1" dirty="0">
                <a:solidFill>
                  <a:schemeClr val="accent2">
                    <a:lumMod val="75000"/>
                  </a:schemeClr>
                </a:solidFill>
              </a:rPr>
              <a:t>ACQF Level 1 </a:t>
            </a:r>
            <a:r>
              <a:rPr lang="pt-CV" sz="1600" dirty="0"/>
              <a:t>(basic literacy/numeracy under close instructions) and absorbing the operational complexity of </a:t>
            </a:r>
            <a:r>
              <a:rPr lang="pt-CV" sz="1600" b="1" dirty="0">
                <a:solidFill>
                  <a:schemeClr val="accent2">
                    <a:lumMod val="75000"/>
                  </a:schemeClr>
                </a:solidFill>
              </a:rPr>
              <a:t>ACQF Level 2</a:t>
            </a:r>
            <a:r>
              <a:rPr lang="pt-CV" sz="1600" dirty="0"/>
              <a:t>.</a:t>
            </a:r>
          </a:p>
        </p:txBody>
      </p: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1C5E6682-DBD2-96E8-F54B-9AB664E0D3C1}"/>
              </a:ext>
            </a:extLst>
          </p:cNvPr>
          <p:cNvGrpSpPr/>
          <p:nvPr/>
        </p:nvGrpSpPr>
        <p:grpSpPr>
          <a:xfrm>
            <a:off x="232945" y="2676538"/>
            <a:ext cx="4928602" cy="369332"/>
            <a:chOff x="232945" y="2484028"/>
            <a:chExt cx="4928602" cy="369332"/>
          </a:xfrm>
        </p:grpSpPr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2D6087EF-9BFC-1C28-EF09-60781621FC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32945" y="2497867"/>
              <a:ext cx="341655" cy="341655"/>
            </a:xfrm>
            <a:prstGeom prst="rect">
              <a:avLst/>
            </a:prstGeom>
          </p:spPr>
        </p:pic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908F91B6-E057-C5DA-6FAD-08CD4CD63A43}"/>
                </a:ext>
              </a:extLst>
            </p:cNvPr>
            <p:cNvSpPr txBox="1"/>
            <p:nvPr/>
          </p:nvSpPr>
          <p:spPr>
            <a:xfrm>
              <a:off x="574600" y="2484028"/>
              <a:ext cx="4586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CV" b="1" dirty="0">
                  <a:solidFill>
                    <a:srgbClr val="002060"/>
                  </a:solidFill>
                </a:rPr>
                <a:t> </a:t>
              </a:r>
              <a:r>
                <a:rPr lang="pt-PT" b="1" dirty="0">
                  <a:solidFill>
                    <a:srgbClr val="002060"/>
                  </a:solidFill>
                </a:rPr>
                <a:t>NQF </a:t>
              </a:r>
              <a:r>
                <a:rPr lang="pt-CV" b="1" dirty="0">
                  <a:solidFill>
                    <a:srgbClr val="002060"/>
                  </a:solidFill>
                </a:rPr>
                <a:t>Level 1 maps to ACQF Levels 1 &amp; 2</a:t>
              </a: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800763DB-D183-A4F4-6F1E-0D66E1A84B42}"/>
              </a:ext>
            </a:extLst>
          </p:cNvPr>
          <p:cNvGrpSpPr/>
          <p:nvPr/>
        </p:nvGrpSpPr>
        <p:grpSpPr>
          <a:xfrm>
            <a:off x="180145" y="4413805"/>
            <a:ext cx="4072934" cy="369332"/>
            <a:chOff x="180145" y="4040815"/>
            <a:chExt cx="4072934" cy="369332"/>
          </a:xfrm>
        </p:grpSpPr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41EF1E15-D250-420D-FAFC-DC1A2555F6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80145" y="4042622"/>
              <a:ext cx="341655" cy="341655"/>
            </a:xfrm>
            <a:prstGeom prst="rect">
              <a:avLst/>
            </a:prstGeom>
          </p:spPr>
        </p:pic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A5B39075-A1D1-48BA-E63C-90A567D25352}"/>
                </a:ext>
              </a:extLst>
            </p:cNvPr>
            <p:cNvSpPr txBox="1"/>
            <p:nvPr/>
          </p:nvSpPr>
          <p:spPr>
            <a:xfrm>
              <a:off x="485705" y="4040815"/>
              <a:ext cx="37673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CV" b="1" dirty="0">
                  <a:solidFill>
                    <a:srgbClr val="002060"/>
                  </a:solidFill>
                </a:rPr>
                <a:t> </a:t>
              </a:r>
              <a:r>
                <a:rPr lang="pt-PT" b="1" dirty="0">
                  <a:solidFill>
                    <a:srgbClr val="002060"/>
                  </a:solidFill>
                </a:rPr>
                <a:t>NQF </a:t>
              </a:r>
              <a:r>
                <a:rPr lang="pt-CV" b="1" dirty="0">
                  <a:solidFill>
                    <a:srgbClr val="002060"/>
                  </a:solidFill>
                </a:rPr>
                <a:t>Level </a:t>
              </a:r>
              <a:r>
                <a:rPr lang="pt-PT" b="1" dirty="0">
                  <a:solidFill>
                    <a:srgbClr val="002060"/>
                  </a:solidFill>
                </a:rPr>
                <a:t>2</a:t>
              </a:r>
              <a:r>
                <a:rPr lang="pt-CV" b="1" dirty="0">
                  <a:solidFill>
                    <a:srgbClr val="002060"/>
                  </a:solidFill>
                </a:rPr>
                <a:t> maps to ACQF Level 3</a:t>
              </a:r>
            </a:p>
          </p:txBody>
        </p:sp>
      </p:grp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4E176B55-E7A7-12F8-1E6B-4FC7A37706F9}"/>
              </a:ext>
            </a:extLst>
          </p:cNvPr>
          <p:cNvSpPr txBox="1"/>
          <p:nvPr/>
        </p:nvSpPr>
        <p:spPr>
          <a:xfrm>
            <a:off x="171582" y="4960853"/>
            <a:ext cx="6325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dirty="0"/>
              <a:t>NQF </a:t>
            </a:r>
            <a:r>
              <a:rPr lang="pt-CV" sz="1600" dirty="0"/>
              <a:t>Requires basic operational knowledge, verbal/written communication, and resolving routine problems using simple rules and tools. This aligns with </a:t>
            </a:r>
            <a:r>
              <a:rPr lang="pt-CV" sz="1600" b="1" dirty="0">
                <a:solidFill>
                  <a:schemeClr val="accent2">
                    <a:lumMod val="75000"/>
                  </a:schemeClr>
                </a:solidFill>
              </a:rPr>
              <a:t>ACQF Level 3</a:t>
            </a:r>
            <a:r>
              <a:rPr lang="pt-CV" sz="1600" dirty="0"/>
              <a:t>, where action ceases to be purely automatic and demands informed technical choices.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DC20BAEC-D359-A8D2-3071-D693B7C9AFF1}"/>
              </a:ext>
            </a:extLst>
          </p:cNvPr>
          <p:cNvSpPr/>
          <p:nvPr/>
        </p:nvSpPr>
        <p:spPr>
          <a:xfrm>
            <a:off x="7094071" y="2853223"/>
            <a:ext cx="4926347" cy="289244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CV" dirty="0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A66878FC-DA85-CEA9-F79E-AC2F8C3C6473}"/>
              </a:ext>
            </a:extLst>
          </p:cNvPr>
          <p:cNvSpPr txBox="1"/>
          <p:nvPr/>
        </p:nvSpPr>
        <p:spPr>
          <a:xfrm>
            <a:off x="7762228" y="2943338"/>
            <a:ext cx="2889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2060"/>
                </a:solidFill>
              </a:rPr>
              <a:t>Foundation </a:t>
            </a:r>
            <a:r>
              <a:rPr lang="pt-PT" b="1" dirty="0" err="1">
                <a:solidFill>
                  <a:srgbClr val="002060"/>
                </a:solidFill>
              </a:rPr>
              <a:t>Qualifications</a:t>
            </a:r>
            <a:endParaRPr lang="pt-CV" sz="1500" b="1" dirty="0">
              <a:solidFill>
                <a:srgbClr val="002060"/>
              </a:solidFill>
            </a:endParaRPr>
          </a:p>
        </p:txBody>
      </p:sp>
      <p:pic>
        <p:nvPicPr>
          <p:cNvPr id="45" name="Gráfico 44">
            <a:extLst>
              <a:ext uri="{FF2B5EF4-FFF2-40B4-BE49-F238E27FC236}">
                <a16:creationId xmlns:a16="http://schemas.microsoft.com/office/drawing/2014/main" id="{61F1CE3A-32E9-546A-A74E-DECD7AE93B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2314" y="2929896"/>
            <a:ext cx="409771" cy="409771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91DA0A2F-D464-62EC-4AD0-39FF62E8EC30}"/>
              </a:ext>
            </a:extLst>
          </p:cNvPr>
          <p:cNvSpPr txBox="1"/>
          <p:nvPr/>
        </p:nvSpPr>
        <p:spPr>
          <a:xfrm>
            <a:off x="7815736" y="3198102"/>
            <a:ext cx="30780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Key awards linked to lower tiers</a:t>
            </a:r>
            <a:endParaRPr lang="pt-CV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EBC4C89D-F7A4-D9BD-5BE6-121824E70A2C}"/>
              </a:ext>
            </a:extLst>
          </p:cNvPr>
          <p:cNvGrpSpPr/>
          <p:nvPr/>
        </p:nvGrpSpPr>
        <p:grpSpPr>
          <a:xfrm>
            <a:off x="7447199" y="3614448"/>
            <a:ext cx="1223384" cy="323165"/>
            <a:chOff x="7409099" y="3776031"/>
            <a:chExt cx="1223384" cy="323165"/>
          </a:xfrm>
        </p:grpSpPr>
        <p:sp>
          <p:nvSpPr>
            <p:cNvPr id="48" name="Retângulo: Cantos Arredondados 47">
              <a:extLst>
                <a:ext uri="{FF2B5EF4-FFF2-40B4-BE49-F238E27FC236}">
                  <a16:creationId xmlns:a16="http://schemas.microsoft.com/office/drawing/2014/main" id="{8AF563CB-24EA-2495-B211-D525F04C6A65}"/>
                </a:ext>
              </a:extLst>
            </p:cNvPr>
            <p:cNvSpPr/>
            <p:nvPr/>
          </p:nvSpPr>
          <p:spPr>
            <a:xfrm>
              <a:off x="7465420" y="3776031"/>
              <a:ext cx="1167063" cy="323165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AC36C9BD-56FE-37E0-FC7D-EF9AE5D9434B}"/>
                </a:ext>
              </a:extLst>
            </p:cNvPr>
            <p:cNvSpPr txBox="1"/>
            <p:nvPr/>
          </p:nvSpPr>
          <p:spPr>
            <a:xfrm>
              <a:off x="7409099" y="3776031"/>
              <a:ext cx="116706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NQF Level 1</a:t>
              </a:r>
              <a:endParaRPr lang="pt-CV" sz="1500" dirty="0"/>
            </a:p>
          </p:txBody>
        </p:sp>
      </p:grp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52BFBD8B-1B24-988B-4CEB-D039CC923F11}"/>
              </a:ext>
            </a:extLst>
          </p:cNvPr>
          <p:cNvSpPr txBox="1"/>
          <p:nvPr/>
        </p:nvSpPr>
        <p:spPr>
          <a:xfrm>
            <a:off x="7142395" y="3982084"/>
            <a:ext cx="4692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</a:rPr>
              <a:t>Diploma of Compulsory Basic Education (8 Years)</a:t>
            </a:r>
            <a:endParaRPr lang="pt-CV" sz="1400" b="1" dirty="0">
              <a:solidFill>
                <a:srgbClr val="002060"/>
              </a:solidFill>
            </a:endParaRPr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BAA558BE-49A1-A79B-B00E-129B07DC483A}"/>
              </a:ext>
            </a:extLst>
          </p:cNvPr>
          <p:cNvGrpSpPr/>
          <p:nvPr/>
        </p:nvGrpSpPr>
        <p:grpSpPr>
          <a:xfrm>
            <a:off x="7447198" y="4637688"/>
            <a:ext cx="1223384" cy="323165"/>
            <a:chOff x="7409099" y="3776031"/>
            <a:chExt cx="1223384" cy="323165"/>
          </a:xfrm>
        </p:grpSpPr>
        <p:sp>
          <p:nvSpPr>
            <p:cNvPr id="53" name="Retângulo: Cantos Arredondados 52">
              <a:extLst>
                <a:ext uri="{FF2B5EF4-FFF2-40B4-BE49-F238E27FC236}">
                  <a16:creationId xmlns:a16="http://schemas.microsoft.com/office/drawing/2014/main" id="{A5C67266-20D7-BC4F-500D-6C3FED97A276}"/>
                </a:ext>
              </a:extLst>
            </p:cNvPr>
            <p:cNvSpPr/>
            <p:nvPr/>
          </p:nvSpPr>
          <p:spPr>
            <a:xfrm>
              <a:off x="7465420" y="3776031"/>
              <a:ext cx="1167063" cy="323165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774E9964-F254-3CB7-866C-2983A5534574}"/>
                </a:ext>
              </a:extLst>
            </p:cNvPr>
            <p:cNvSpPr txBox="1"/>
            <p:nvPr/>
          </p:nvSpPr>
          <p:spPr>
            <a:xfrm>
              <a:off x="7409099" y="3776031"/>
              <a:ext cx="116706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NQF Level 2</a:t>
              </a:r>
              <a:endParaRPr lang="pt-CV" sz="1500" dirty="0"/>
            </a:p>
          </p:txBody>
        </p:sp>
      </p:grp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E16F1F29-6A00-9B32-4431-CB1DA7E5049E}"/>
              </a:ext>
            </a:extLst>
          </p:cNvPr>
          <p:cNvSpPr txBox="1"/>
          <p:nvPr/>
        </p:nvSpPr>
        <p:spPr>
          <a:xfrm>
            <a:off x="7161221" y="5110945"/>
            <a:ext cx="4906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</a:rPr>
              <a:t>Adult Basic Education Diploma (Double Certification)</a:t>
            </a:r>
            <a:endParaRPr lang="pt-CV" sz="1400" b="1" dirty="0">
              <a:solidFill>
                <a:srgbClr val="002060"/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EC175D6-4E07-76A7-2D0D-B96226949850}"/>
              </a:ext>
            </a:extLst>
          </p:cNvPr>
          <p:cNvGrpSpPr/>
          <p:nvPr/>
        </p:nvGrpSpPr>
        <p:grpSpPr>
          <a:xfrm>
            <a:off x="220913" y="121180"/>
            <a:ext cx="4063143" cy="444173"/>
            <a:chOff x="232945" y="229468"/>
            <a:chExt cx="4063143" cy="444173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BF871BFB-B0E8-327D-BE93-3675618AA777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4" name="Google Shape;55;p14">
              <a:extLst>
                <a:ext uri="{FF2B5EF4-FFF2-40B4-BE49-F238E27FC236}">
                  <a16:creationId xmlns:a16="http://schemas.microsoft.com/office/drawing/2014/main" id="{440E701C-D0D4-3B5B-2488-79A1B51A15CD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A2CBF8E6-D92F-E00C-A820-AA069E80E7F9}"/>
              </a:ext>
            </a:extLst>
          </p:cNvPr>
          <p:cNvSpPr/>
          <p:nvPr/>
        </p:nvSpPr>
        <p:spPr>
          <a:xfrm>
            <a:off x="11660244" y="6408624"/>
            <a:ext cx="499672" cy="40125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9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266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D7AD6-7BCD-10AA-5343-9750FC6C5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aixaDeTexto 31">
            <a:extLst>
              <a:ext uri="{FF2B5EF4-FFF2-40B4-BE49-F238E27FC236}">
                <a16:creationId xmlns:a16="http://schemas.microsoft.com/office/drawing/2014/main" id="{0F4474A3-89EC-01E1-3041-896C54D59047}"/>
              </a:ext>
            </a:extLst>
          </p:cNvPr>
          <p:cNvSpPr txBox="1"/>
          <p:nvPr/>
        </p:nvSpPr>
        <p:spPr>
          <a:xfrm>
            <a:off x="3995135" y="1317476"/>
            <a:ext cx="3567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INTERMEDIATE LEVELS 3 TO 5</a:t>
            </a:r>
            <a:endParaRPr lang="pt-CV" sz="2000" b="1" dirty="0">
              <a:solidFill>
                <a:srgbClr val="002060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D850DFC-5844-51C9-BB1A-32A84F041021}"/>
              </a:ext>
            </a:extLst>
          </p:cNvPr>
          <p:cNvSpPr txBox="1"/>
          <p:nvPr/>
        </p:nvSpPr>
        <p:spPr>
          <a:xfrm>
            <a:off x="4081991" y="978922"/>
            <a:ext cx="2418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C5A059"/>
                </a:solidFill>
                <a:latin typeface="Plus Jakarta Sans"/>
                <a:cs typeface="Plus Jakarta Sans"/>
              </a:rPr>
              <a:t>Mid Tier Mapping</a:t>
            </a:r>
            <a:endParaRPr lang="pt-CV" sz="1600" b="1" dirty="0">
              <a:solidFill>
                <a:srgbClr val="C5A059"/>
              </a:solidFill>
              <a:latin typeface="Plus Jakarta Sans"/>
              <a:cs typeface="Plus Jakarta Sans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67D5A27E-A701-4030-C490-9E32B1A05999}"/>
              </a:ext>
            </a:extLst>
          </p:cNvPr>
          <p:cNvGrpSpPr/>
          <p:nvPr/>
        </p:nvGrpSpPr>
        <p:grpSpPr>
          <a:xfrm>
            <a:off x="232945" y="2314837"/>
            <a:ext cx="3794338" cy="2892444"/>
            <a:chOff x="611400" y="2526278"/>
            <a:chExt cx="3653710" cy="2892444"/>
          </a:xfrm>
        </p:grpSpPr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DBC2A592-38D7-33E3-21AC-CC7C645C9C84}"/>
                </a:ext>
              </a:extLst>
            </p:cNvPr>
            <p:cNvSpPr/>
            <p:nvPr/>
          </p:nvSpPr>
          <p:spPr>
            <a:xfrm>
              <a:off x="611400" y="2526278"/>
              <a:ext cx="3653710" cy="28924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CV" dirty="0"/>
            </a:p>
          </p:txBody>
        </p:sp>
        <p:sp>
          <p:nvSpPr>
            <p:cNvPr id="48" name="Retângulo: Cantos Arredondados 47">
              <a:extLst>
                <a:ext uri="{FF2B5EF4-FFF2-40B4-BE49-F238E27FC236}">
                  <a16:creationId xmlns:a16="http://schemas.microsoft.com/office/drawing/2014/main" id="{D00FBEC0-D804-EA32-58D7-56450D90C315}"/>
                </a:ext>
              </a:extLst>
            </p:cNvPr>
            <p:cNvSpPr/>
            <p:nvPr/>
          </p:nvSpPr>
          <p:spPr>
            <a:xfrm>
              <a:off x="802468" y="2989013"/>
              <a:ext cx="1981675" cy="366469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6970BA25-C201-0F35-6739-3F9CC694BBD2}"/>
                </a:ext>
              </a:extLst>
            </p:cNvPr>
            <p:cNvSpPr txBox="1"/>
            <p:nvPr/>
          </p:nvSpPr>
          <p:spPr>
            <a:xfrm>
              <a:off x="909743" y="3052334"/>
              <a:ext cx="192790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NQF 3             ACQF 4</a:t>
              </a:r>
              <a:endParaRPr lang="pt-CV" sz="1500" b="1" dirty="0"/>
            </a:p>
          </p:txBody>
        </p:sp>
        <p:cxnSp>
          <p:nvCxnSpPr>
            <p:cNvPr id="3" name="Conexão reta unidirecional 2">
              <a:extLst>
                <a:ext uri="{FF2B5EF4-FFF2-40B4-BE49-F238E27FC236}">
                  <a16:creationId xmlns:a16="http://schemas.microsoft.com/office/drawing/2014/main" id="{C51A16D8-1CBD-27C7-8DFB-3CE6E115F022}"/>
                </a:ext>
              </a:extLst>
            </p:cNvPr>
            <p:cNvCxnSpPr>
              <a:cxnSpLocks/>
            </p:cNvCxnSpPr>
            <p:nvPr/>
          </p:nvCxnSpPr>
          <p:spPr>
            <a:xfrm>
              <a:off x="1589805" y="3213917"/>
              <a:ext cx="352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54564201-37B1-1D79-E35A-604BB5EC3949}"/>
              </a:ext>
            </a:extLst>
          </p:cNvPr>
          <p:cNvSpPr txBox="1"/>
          <p:nvPr/>
        </p:nvSpPr>
        <p:spPr>
          <a:xfrm>
            <a:off x="445908" y="3461278"/>
            <a:ext cx="13049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b="1" dirty="0">
                <a:solidFill>
                  <a:srgbClr val="002060"/>
                </a:solidFill>
              </a:rPr>
              <a:t>NQF Level 3</a:t>
            </a:r>
            <a:endParaRPr lang="pt-CV" sz="1500" b="1" dirty="0">
              <a:solidFill>
                <a:srgbClr val="002060"/>
              </a:solidFill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4EB9FC2B-4C84-A000-26C9-1A6AF7B7CC90}"/>
              </a:ext>
            </a:extLst>
          </p:cNvPr>
          <p:cNvSpPr txBox="1"/>
          <p:nvPr/>
        </p:nvSpPr>
        <p:spPr>
          <a:xfrm>
            <a:off x="234845" y="3825647"/>
            <a:ext cx="37716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CV" sz="1500" dirty="0"/>
              <a:t>Requires understanding of facts, processes, and general concepts with technical elements. Aligns with </a:t>
            </a:r>
            <a:r>
              <a:rPr lang="pt-CV" sz="1500" b="1" dirty="0">
                <a:solidFill>
                  <a:schemeClr val="accent2">
                    <a:lumMod val="75000"/>
                  </a:schemeClr>
                </a:solidFill>
              </a:rPr>
              <a:t>ACQF Level 4</a:t>
            </a:r>
            <a:r>
              <a:rPr lang="pt-CV" sz="1500" b="1" dirty="0">
                <a:solidFill>
                  <a:srgbClr val="FFC000"/>
                </a:solidFill>
              </a:rPr>
              <a:t> </a:t>
            </a:r>
            <a:r>
              <a:rPr lang="pt-CV" sz="1500" dirty="0"/>
              <a:t>by introducing technical advice, group work dynamics, and limited supervision.</a:t>
            </a:r>
            <a:endParaRPr lang="pt-CV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89C943A-0C7D-E57B-8997-0249B2DEA007}"/>
              </a:ext>
            </a:extLst>
          </p:cNvPr>
          <p:cNvGrpSpPr/>
          <p:nvPr/>
        </p:nvGrpSpPr>
        <p:grpSpPr>
          <a:xfrm>
            <a:off x="4275297" y="2338221"/>
            <a:ext cx="3794338" cy="2892444"/>
            <a:chOff x="611400" y="2526278"/>
            <a:chExt cx="3653710" cy="2892444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EC1CF877-3EB1-2603-2645-9CE8D1671A75}"/>
                </a:ext>
              </a:extLst>
            </p:cNvPr>
            <p:cNvSpPr/>
            <p:nvPr/>
          </p:nvSpPr>
          <p:spPr>
            <a:xfrm>
              <a:off x="611400" y="2526278"/>
              <a:ext cx="3653710" cy="28924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CV" dirty="0"/>
            </a:p>
          </p:txBody>
        </p:sp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0451E874-B95D-DC83-02E9-A141C5C843E5}"/>
                </a:ext>
              </a:extLst>
            </p:cNvPr>
            <p:cNvSpPr/>
            <p:nvPr/>
          </p:nvSpPr>
          <p:spPr>
            <a:xfrm>
              <a:off x="802468" y="2989013"/>
              <a:ext cx="1981675" cy="366469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23F71935-EFC3-F837-D537-FE7A9BC88C94}"/>
                </a:ext>
              </a:extLst>
            </p:cNvPr>
            <p:cNvSpPr txBox="1"/>
            <p:nvPr/>
          </p:nvSpPr>
          <p:spPr>
            <a:xfrm>
              <a:off x="909743" y="3052334"/>
              <a:ext cx="192790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NQF 4             ACQF 5</a:t>
              </a:r>
              <a:endParaRPr lang="pt-CV" sz="1500" b="1" dirty="0"/>
            </a:p>
          </p:txBody>
        </p:sp>
        <p:cxnSp>
          <p:nvCxnSpPr>
            <p:cNvPr id="15" name="Conexão reta unidirecional 14">
              <a:extLst>
                <a:ext uri="{FF2B5EF4-FFF2-40B4-BE49-F238E27FC236}">
                  <a16:creationId xmlns:a16="http://schemas.microsoft.com/office/drawing/2014/main" id="{8AC092C1-CC6D-0F9E-3781-FA870F99D7D6}"/>
                </a:ext>
              </a:extLst>
            </p:cNvPr>
            <p:cNvCxnSpPr>
              <a:cxnSpLocks/>
            </p:cNvCxnSpPr>
            <p:nvPr/>
          </p:nvCxnSpPr>
          <p:spPr>
            <a:xfrm>
              <a:off x="1589805" y="3213917"/>
              <a:ext cx="352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AB75BC6-AEB1-BC86-DFDD-FCB3A19FB40F}"/>
              </a:ext>
            </a:extLst>
          </p:cNvPr>
          <p:cNvSpPr txBox="1"/>
          <p:nvPr/>
        </p:nvSpPr>
        <p:spPr>
          <a:xfrm>
            <a:off x="4473719" y="3420672"/>
            <a:ext cx="13049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b="1" dirty="0">
                <a:solidFill>
                  <a:srgbClr val="002060"/>
                </a:solidFill>
              </a:rPr>
              <a:t>NQF Level 4</a:t>
            </a:r>
            <a:endParaRPr lang="pt-CV" sz="1500" b="1" dirty="0">
              <a:solidFill>
                <a:srgbClr val="002060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A5E503C-AC6C-941F-A8DA-6E079A3B7E6B}"/>
              </a:ext>
            </a:extLst>
          </p:cNvPr>
          <p:cNvSpPr txBox="1"/>
          <p:nvPr/>
        </p:nvSpPr>
        <p:spPr>
          <a:xfrm>
            <a:off x="4297938" y="3805301"/>
            <a:ext cx="37716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CV" sz="1500" dirty="0"/>
              <a:t>Characterized by broad factual and theoretical knowledge in a field. Maps to </a:t>
            </a:r>
            <a:r>
              <a:rPr lang="pt-CV" sz="1500" b="1" dirty="0">
                <a:solidFill>
                  <a:schemeClr val="accent2">
                    <a:lumMod val="75000"/>
                  </a:schemeClr>
                </a:solidFill>
              </a:rPr>
              <a:t>ACQF Level 5</a:t>
            </a:r>
            <a:r>
              <a:rPr lang="pt-CV" sz="1500" dirty="0"/>
              <a:t>, introducing intermediate planning, supervising others, and managing unpredictable situations with initiative.</a:t>
            </a:r>
            <a:endParaRPr lang="pt-CV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BB4F4F29-E395-0F05-8CA5-04109194E352}"/>
              </a:ext>
            </a:extLst>
          </p:cNvPr>
          <p:cNvGrpSpPr/>
          <p:nvPr/>
        </p:nvGrpSpPr>
        <p:grpSpPr>
          <a:xfrm>
            <a:off x="8247059" y="2379425"/>
            <a:ext cx="3794338" cy="2892444"/>
            <a:chOff x="611400" y="2526278"/>
            <a:chExt cx="3653710" cy="2892444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B33634F7-055C-A867-3359-B55032635091}"/>
                </a:ext>
              </a:extLst>
            </p:cNvPr>
            <p:cNvSpPr/>
            <p:nvPr/>
          </p:nvSpPr>
          <p:spPr>
            <a:xfrm>
              <a:off x="611400" y="2526278"/>
              <a:ext cx="3653710" cy="28924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t-CV" dirty="0"/>
            </a:p>
          </p:txBody>
        </p:sp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4EBBBA3A-506D-B0D1-DD91-650847CEE986}"/>
                </a:ext>
              </a:extLst>
            </p:cNvPr>
            <p:cNvSpPr/>
            <p:nvPr/>
          </p:nvSpPr>
          <p:spPr>
            <a:xfrm>
              <a:off x="802468" y="2989013"/>
              <a:ext cx="1981675" cy="366469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F657043A-986E-6FE9-C21A-0350B9AA0793}"/>
                </a:ext>
              </a:extLst>
            </p:cNvPr>
            <p:cNvSpPr txBox="1"/>
            <p:nvPr/>
          </p:nvSpPr>
          <p:spPr>
            <a:xfrm>
              <a:off x="909743" y="3052334"/>
              <a:ext cx="192790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NQF 5             ACQF 6</a:t>
              </a:r>
              <a:endParaRPr lang="pt-CV" sz="1500" b="1" dirty="0"/>
            </a:p>
          </p:txBody>
        </p:sp>
        <p:cxnSp>
          <p:nvCxnSpPr>
            <p:cNvPr id="25" name="Conexão reta unidirecional 24">
              <a:extLst>
                <a:ext uri="{FF2B5EF4-FFF2-40B4-BE49-F238E27FC236}">
                  <a16:creationId xmlns:a16="http://schemas.microsoft.com/office/drawing/2014/main" id="{FDA92FB0-FEAA-79B7-20E1-2C075F7367D9}"/>
                </a:ext>
              </a:extLst>
            </p:cNvPr>
            <p:cNvCxnSpPr>
              <a:cxnSpLocks/>
            </p:cNvCxnSpPr>
            <p:nvPr/>
          </p:nvCxnSpPr>
          <p:spPr>
            <a:xfrm>
              <a:off x="1589805" y="3213917"/>
              <a:ext cx="352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4F3DF1C-A635-5575-D19F-94DF871C7A15}"/>
              </a:ext>
            </a:extLst>
          </p:cNvPr>
          <p:cNvSpPr txBox="1"/>
          <p:nvPr/>
        </p:nvSpPr>
        <p:spPr>
          <a:xfrm>
            <a:off x="8445481" y="3393155"/>
            <a:ext cx="13049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500" b="1" dirty="0">
                <a:solidFill>
                  <a:srgbClr val="002060"/>
                </a:solidFill>
              </a:rPr>
              <a:t>NQF Level 5</a:t>
            </a:r>
            <a:endParaRPr lang="pt-CV" sz="1500" b="1" dirty="0">
              <a:solidFill>
                <a:srgbClr val="002060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8FE5105-4FB0-6FDF-F516-E9AFBBCDD32E}"/>
              </a:ext>
            </a:extLst>
          </p:cNvPr>
          <p:cNvSpPr txBox="1"/>
          <p:nvPr/>
        </p:nvSpPr>
        <p:spPr>
          <a:xfrm>
            <a:off x="8269700" y="3781943"/>
            <a:ext cx="37716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CV" sz="1500" dirty="0"/>
              <a:t>Defined by highly specialized, factual, and theoretical knowledge (DESP/CESP).</a:t>
            </a:r>
            <a:br>
              <a:rPr lang="pt-CV" sz="1500" dirty="0"/>
            </a:br>
            <a:r>
              <a:rPr lang="pt-CV" sz="1500" dirty="0"/>
              <a:t>Corresponds to </a:t>
            </a:r>
            <a:r>
              <a:rPr lang="pt-CV" sz="1500" b="1" dirty="0">
                <a:solidFill>
                  <a:schemeClr val="accent2">
                    <a:lumMod val="75000"/>
                  </a:schemeClr>
                </a:solidFill>
              </a:rPr>
              <a:t>ACQF Level 6</a:t>
            </a:r>
            <a:r>
              <a:rPr lang="pt-CV" sz="1500" dirty="0"/>
              <a:t>, emphasizing creative abstract problem-solving and systemic resource management.</a:t>
            </a:r>
            <a:endParaRPr lang="pt-CV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21F9557-84D5-7E44-9C26-EECBEA518730}"/>
              </a:ext>
            </a:extLst>
          </p:cNvPr>
          <p:cNvGrpSpPr/>
          <p:nvPr/>
        </p:nvGrpSpPr>
        <p:grpSpPr>
          <a:xfrm>
            <a:off x="220913" y="121180"/>
            <a:ext cx="4063143" cy="444173"/>
            <a:chOff x="232945" y="229468"/>
            <a:chExt cx="4063143" cy="444173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8AD6C498-9703-535F-A015-C904223B771C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5" name="Google Shape;55;p14">
              <a:extLst>
                <a:ext uri="{FF2B5EF4-FFF2-40B4-BE49-F238E27FC236}">
                  <a16:creationId xmlns:a16="http://schemas.microsoft.com/office/drawing/2014/main" id="{52567D28-638A-41B0-F5EC-ECC9AA5C14DA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39EE151-16FF-6C27-9B1D-A60D25618B08}"/>
              </a:ext>
            </a:extLst>
          </p:cNvPr>
          <p:cNvSpPr/>
          <p:nvPr/>
        </p:nvSpPr>
        <p:spPr>
          <a:xfrm>
            <a:off x="11537412" y="6422272"/>
            <a:ext cx="648000" cy="43200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tx1"/>
                </a:solidFill>
              </a:rPr>
              <a:t>10</a:t>
            </a:r>
            <a:endParaRPr lang="pt-CV" sz="1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06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/>
        </p:nvSpPr>
        <p:spPr>
          <a:xfrm>
            <a:off x="9258300" y="6496050"/>
            <a:ext cx="2695575" cy="12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/ Next  Prev  Toggle Notes</a:t>
            </a: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5099893" y="6324600"/>
            <a:ext cx="28575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1 / 8</a:t>
            </a:r>
            <a:endParaRPr/>
          </a:p>
        </p:txBody>
      </p:sp>
      <p:sp>
        <p:nvSpPr>
          <p:cNvPr id="182" name="Google Shape;182;p18"/>
          <p:cNvSpPr/>
          <p:nvPr/>
        </p:nvSpPr>
        <p:spPr>
          <a:xfrm>
            <a:off x="5004643" y="6324600"/>
            <a:ext cx="9525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5471368" y="6324600"/>
            <a:ext cx="9525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930" y="6329362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3780" y="6329362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58525" y="6467475"/>
            <a:ext cx="2095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8"/>
          <p:cNvSpPr txBox="1"/>
          <p:nvPr/>
        </p:nvSpPr>
        <p:spPr>
          <a:xfrm>
            <a:off x="489040" y="752751"/>
            <a:ext cx="240428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600" b="1" i="0" u="none" strike="noStrike" cap="none" dirty="0">
                <a:solidFill>
                  <a:srgbClr val="C5A05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Higher Tier Mapping</a:t>
            </a:r>
            <a:endParaRPr sz="1600" dirty="0"/>
          </a:p>
        </p:txBody>
      </p:sp>
      <p:sp>
        <p:nvSpPr>
          <p:cNvPr id="193" name="Google Shape;193;p18"/>
          <p:cNvSpPr txBox="1"/>
          <p:nvPr/>
        </p:nvSpPr>
        <p:spPr>
          <a:xfrm>
            <a:off x="185331" y="6141325"/>
            <a:ext cx="579247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 dirty="0"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NQF 6, 7 &amp; 8 Higher Education Mapping  ARES Quality Assured University Degrees</a:t>
            </a:r>
            <a:endParaRPr sz="1300" b="1" dirty="0"/>
          </a:p>
        </p:txBody>
      </p:sp>
      <p:sp>
        <p:nvSpPr>
          <p:cNvPr id="195" name="Google Shape;195;p18"/>
          <p:cNvSpPr txBox="1"/>
          <p:nvPr/>
        </p:nvSpPr>
        <p:spPr>
          <a:xfrm>
            <a:off x="489040" y="991058"/>
            <a:ext cx="5340667" cy="356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0A1D37"/>
                </a:solidFill>
                <a:latin typeface="Cinzel"/>
                <a:ea typeface="Cinzel"/>
                <a:cs typeface="Cinzel"/>
                <a:sym typeface="Cinzel"/>
              </a:rPr>
              <a:t>Advanced Academic Pathways</a:t>
            </a:r>
            <a:endParaRPr dirty="0"/>
          </a:p>
        </p:txBody>
      </p:sp>
      <p:sp>
        <p:nvSpPr>
          <p:cNvPr id="196" name="Google Shape;196;p18"/>
          <p:cNvSpPr txBox="1"/>
          <p:nvPr/>
        </p:nvSpPr>
        <p:spPr>
          <a:xfrm>
            <a:off x="235281" y="1521328"/>
            <a:ext cx="600571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A1D37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NQF Level 6 maps to </a:t>
            </a:r>
            <a:r>
              <a:rPr lang="en-US" sz="16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ACQF Level 7 </a:t>
            </a:r>
          </a:p>
          <a:p>
            <a:pPr lvl="0"/>
            <a:r>
              <a:rPr lang="en-US" sz="1500" b="0" i="0" u="none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Conferred by university and polytechnic 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Bachelor's Degrees</a:t>
            </a:r>
            <a:r>
              <a:rPr lang="en-US" sz="1500" b="0" i="0" u="none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. </a:t>
            </a:r>
            <a:r>
              <a:rPr lang="en-US" sz="1500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The correspondence of Cabo Verde </a:t>
            </a:r>
            <a:r>
              <a:rPr lang="en-US" sz="1500" b="1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NQF Level 6 </a:t>
            </a:r>
            <a:r>
              <a:rPr lang="en-US" sz="1500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to </a:t>
            </a:r>
            <a:r>
              <a:rPr lang="en-US" sz="1500" dirty="0">
                <a:solidFill>
                  <a:schemeClr val="accent2">
                    <a:lumMod val="7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ACQF Level 7 </a:t>
            </a:r>
            <a:r>
              <a:rPr lang="en-US" sz="1500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is grounded in a strong structural alignment between both frameworks, driven by the high demand for innovation and technical leadership that characterizes the bachelor’s degree profile in the national system.</a:t>
            </a:r>
            <a:endParaRPr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303522" y="3291175"/>
            <a:ext cx="597439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A1D37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NQF Level 7 maps to </a:t>
            </a:r>
            <a:r>
              <a:rPr lang="en-US" sz="16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ACQF Levels 8 &amp; 9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Conferred </a:t>
            </a:r>
            <a:r>
              <a:rPr lang="en-US" sz="1500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by </a:t>
            </a:r>
            <a:r>
              <a:rPr lang="en-US" sz="1500" b="1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Master's Degrees</a:t>
            </a:r>
            <a:r>
              <a:rPr lang="en-US" sz="1500" b="0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. Because </a:t>
            </a:r>
            <a:r>
              <a:rPr lang="en-US" sz="1500" b="1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NQF Level 7 </a:t>
            </a:r>
            <a:r>
              <a:rPr lang="en-US" sz="1500" b="0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is structurally </a:t>
            </a:r>
            <a:r>
              <a:rPr lang="en-US" sz="1500" b="1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denser</a:t>
            </a:r>
            <a:r>
              <a:rPr lang="en-US" sz="1500" b="0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, it covers original research and reflection, spanning </a:t>
            </a:r>
            <a:r>
              <a:rPr lang="en-US" sz="1500" b="0" i="0" strike="noStrike" cap="none" dirty="0">
                <a:solidFill>
                  <a:schemeClr val="accent2">
                    <a:lumMod val="7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ACQF Level 8</a:t>
            </a:r>
            <a:r>
              <a:rPr lang="en-US" sz="1500" b="0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 and reaching the theoretical testing and mastery of </a:t>
            </a:r>
            <a:r>
              <a:rPr lang="en-US" sz="1500" b="0" i="0" strike="noStrike" cap="none" dirty="0">
                <a:solidFill>
                  <a:schemeClr val="accent2">
                    <a:lumMod val="7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ACQF Level 9</a:t>
            </a:r>
            <a:r>
              <a:rPr lang="en-US" sz="1500" b="0" i="0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.</a:t>
            </a:r>
            <a:endParaRPr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310174" y="4635132"/>
            <a:ext cx="585787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A1D37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NQF Level 8 maps to </a:t>
            </a:r>
            <a:r>
              <a:rPr lang="en-US" sz="1600" b="1" i="0" u="none" strike="noStrike" cap="none" dirty="0">
                <a:solidFill>
                  <a:schemeClr val="accent2">
                    <a:lumMod val="7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ACQF Level 10</a:t>
            </a:r>
            <a:r>
              <a:rPr lang="en-US" sz="1600" b="0" i="0" u="none" strike="noStrike" cap="none" dirty="0">
                <a:solidFill>
                  <a:schemeClr val="accent2">
                    <a:lumMod val="75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1E293B"/>
                </a:solidFill>
                <a:latin typeface="Inter" panose="020B0502030000000004" pitchFamily="34" charset="0"/>
                <a:ea typeface="Inter" panose="020B0502030000000004" pitchFamily="34" charset="0"/>
                <a:cs typeface="Plus Jakarta Sans"/>
                <a:sym typeface="Plus Jakarta Sans"/>
              </a:rPr>
              <a:t>Conferred by Doctoral Degrees. Demands cutting-edge frontier knowledge and transdisciplinary expertise, representing a substantial, original contribution to extend the global frontier of knowledge.</a:t>
            </a:r>
            <a:endParaRPr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pic>
        <p:nvPicPr>
          <p:cNvPr id="200" name="Google Shape;200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26" y="3425863"/>
            <a:ext cx="142875" cy="18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00;p18" descr="image.png">
            <a:extLst>
              <a:ext uri="{FF2B5EF4-FFF2-40B4-BE49-F238E27FC236}">
                <a16:creationId xmlns:a16="http://schemas.microsoft.com/office/drawing/2014/main" id="{7D37E9DA-7CF4-34BA-1AAA-97DB8459E0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836" y="4913666"/>
            <a:ext cx="142875" cy="189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0;p18" descr="image.png">
            <a:extLst>
              <a:ext uri="{FF2B5EF4-FFF2-40B4-BE49-F238E27FC236}">
                <a16:creationId xmlns:a16="http://schemas.microsoft.com/office/drawing/2014/main" id="{6A33821C-51A0-494F-B38D-7D9B2D8D986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42" y="1645566"/>
            <a:ext cx="142875" cy="1891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C7B731C9-A04C-E8FE-8B3C-707E5830CB26}"/>
              </a:ext>
            </a:extLst>
          </p:cNvPr>
          <p:cNvGrpSpPr/>
          <p:nvPr/>
        </p:nvGrpSpPr>
        <p:grpSpPr>
          <a:xfrm>
            <a:off x="220913" y="121180"/>
            <a:ext cx="4063143" cy="444173"/>
            <a:chOff x="232945" y="229468"/>
            <a:chExt cx="4063143" cy="444173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0EFD364A-91AE-8FDC-C89D-3781FB29DC2D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9" name="Google Shape;55;p14">
              <a:extLst>
                <a:ext uri="{FF2B5EF4-FFF2-40B4-BE49-F238E27FC236}">
                  <a16:creationId xmlns:a16="http://schemas.microsoft.com/office/drawing/2014/main" id="{D87F212A-5EF2-5EC6-EA72-18EAAEAA9C51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BA6713D2-6A32-9EFD-CA14-049EADBC68DF}"/>
              </a:ext>
            </a:extLst>
          </p:cNvPr>
          <p:cNvSpPr/>
          <p:nvPr/>
        </p:nvSpPr>
        <p:spPr>
          <a:xfrm>
            <a:off x="0" y="6496049"/>
            <a:ext cx="559558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11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107B759-0CA7-0ADD-222D-5361A5B98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890993"/>
              </p:ext>
            </p:extLst>
          </p:nvPr>
        </p:nvGraphicFramePr>
        <p:xfrm>
          <a:off x="278663" y="898365"/>
          <a:ext cx="11528170" cy="5855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230">
                  <a:extLst>
                    <a:ext uri="{9D8B030D-6E8A-4147-A177-3AD203B41FA5}">
                      <a16:colId xmlns:a16="http://schemas.microsoft.com/office/drawing/2014/main" val="3538105726"/>
                    </a:ext>
                  </a:extLst>
                </a:gridCol>
                <a:gridCol w="3212038">
                  <a:extLst>
                    <a:ext uri="{9D8B030D-6E8A-4147-A177-3AD203B41FA5}">
                      <a16:colId xmlns:a16="http://schemas.microsoft.com/office/drawing/2014/main" val="2889723754"/>
                    </a:ext>
                  </a:extLst>
                </a:gridCol>
                <a:gridCol w="2590698">
                  <a:extLst>
                    <a:ext uri="{9D8B030D-6E8A-4147-A177-3AD203B41FA5}">
                      <a16:colId xmlns:a16="http://schemas.microsoft.com/office/drawing/2014/main" val="4125401721"/>
                    </a:ext>
                  </a:extLst>
                </a:gridCol>
                <a:gridCol w="1566303">
                  <a:extLst>
                    <a:ext uri="{9D8B030D-6E8A-4147-A177-3AD203B41FA5}">
                      <a16:colId xmlns:a16="http://schemas.microsoft.com/office/drawing/2014/main" val="298030549"/>
                    </a:ext>
                  </a:extLst>
                </a:gridCol>
                <a:gridCol w="2759901">
                  <a:extLst>
                    <a:ext uri="{9D8B030D-6E8A-4147-A177-3AD203B41FA5}">
                      <a16:colId xmlns:a16="http://schemas.microsoft.com/office/drawing/2014/main" val="4207627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rgbClr val="FFC000"/>
                          </a:solidFill>
                        </a:rPr>
                        <a:t>NQF LEVEL </a:t>
                      </a:r>
                      <a:br>
                        <a:rPr lang="pt-PT" dirty="0">
                          <a:solidFill>
                            <a:srgbClr val="FFC000"/>
                          </a:solidFill>
                        </a:rPr>
                      </a:br>
                      <a:r>
                        <a:rPr lang="pt-PT" dirty="0">
                          <a:solidFill>
                            <a:srgbClr val="FFC000"/>
                          </a:solidFill>
                        </a:rPr>
                        <a:t>(CV)</a:t>
                      </a:r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/>
                        <a:t>CORE QUALIFICATIONS AWARDED</a:t>
                      </a:r>
                      <a:endParaRPr lang="pt-CV" dirty="0"/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/>
                        <a:t>ENTITIES RESPONSIBLE/SUB-SYSTEM</a:t>
                      </a:r>
                      <a:endParaRPr lang="pt-CV" dirty="0"/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>
                          <a:solidFill>
                            <a:srgbClr val="92D050"/>
                          </a:solidFill>
                        </a:rPr>
                        <a:t>ACQF LEVEL</a:t>
                      </a:r>
                      <a:endParaRPr lang="pt-CV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dirty="0"/>
                        <a:t>REFERENCING &amp; TYPE LOGIC</a:t>
                      </a:r>
                      <a:endParaRPr lang="pt-CV" dirty="0"/>
                    </a:p>
                  </a:txBody>
                  <a:tcP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6967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Compulsory Basic Education (8 years)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Directorate of</a:t>
                      </a:r>
                      <a:r>
                        <a:rPr lang="pt-PT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CV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lang="pt-PT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(DNE)</a:t>
                      </a:r>
                      <a:r>
                        <a:rPr lang="pt-CV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pt-CV" dirty="0"/>
                      </a:br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Multiple</a:t>
                      </a:r>
                      <a:r>
                        <a:rPr lang="pt-PT" sz="1600" dirty="0"/>
                        <a:t>:</a:t>
                      </a:r>
                      <a:r>
                        <a:rPr lang="pt-CV" sz="1600" dirty="0"/>
                        <a:t> operational performa</a:t>
                      </a:r>
                      <a:r>
                        <a:rPr lang="pt-PT" sz="1600" dirty="0"/>
                        <a:t>n</a:t>
                      </a:r>
                      <a:r>
                        <a:rPr lang="pt-CV" sz="1600" dirty="0"/>
                        <a:t>ce under supervision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278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Adult Basic Education (Double Certification)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DNE / UC-SNQ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Direct: operational knowledge, 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478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Secondary Certificate (Grade 10/ TVET Level 3)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DNE / DGE / UC-SNQ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Direct: factual and technical, process knowledge</a:t>
                      </a:r>
                      <a:endParaRPr lang="pt-C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663675"/>
                  </a:ext>
                </a:extLst>
              </a:tr>
              <a:tr h="612901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Secondary Certificate (Grade 12/ TVET Level 4)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DNE / DGE / UC-SNQ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Direct: broad technical, supervisory skills</a:t>
                      </a:r>
                      <a:endParaRPr lang="pt-C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310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Higher Professional Studies Diploma</a:t>
                      </a:r>
                      <a:r>
                        <a:rPr lang="pt-PT" sz="1600" dirty="0"/>
                        <a:t> (DESP)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CV" sz="1600" dirty="0"/>
                        <a:t>D</a:t>
                      </a:r>
                      <a:r>
                        <a:rPr lang="pt-PT" sz="1600" dirty="0"/>
                        <a:t>GES</a:t>
                      </a:r>
                      <a:r>
                        <a:rPr lang="pt-CV" sz="1600" dirty="0"/>
                        <a:t> / </a:t>
                      </a:r>
                      <a:r>
                        <a:rPr lang="pt-PT" sz="1600" dirty="0"/>
                        <a:t>ARES</a:t>
                      </a:r>
                      <a:r>
                        <a:rPr lang="pt-CV" sz="1600" dirty="0"/>
                        <a:t> / UC-SNQ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Direct: specialized factual &amp; abstract skills</a:t>
                      </a:r>
                      <a:endParaRPr lang="pt-C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4246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Bachelor's Degree (Licenciatura)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ARES/ </a:t>
                      </a:r>
                      <a:r>
                        <a:rPr lang="pt-PT" sz="1600" dirty="0" err="1"/>
                        <a:t>Higher</a:t>
                      </a:r>
                      <a:r>
                        <a:rPr lang="pt-PT" sz="1600" dirty="0"/>
                        <a:t> </a:t>
                      </a:r>
                      <a:r>
                        <a:rPr lang="pt-PT" sz="1600" dirty="0" err="1"/>
                        <a:t>Education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CV" sz="1600" dirty="0"/>
                        <a:t>Direct: complex professional activity 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13212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err="1"/>
                        <a:t>Master</a:t>
                      </a:r>
                      <a:r>
                        <a:rPr lang="pt-CV" sz="1600" dirty="0"/>
                        <a:t>'s Degree (</a:t>
                      </a:r>
                      <a:r>
                        <a:rPr lang="pt-PT" sz="1600" dirty="0"/>
                        <a:t>Mestrado)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ARES/ </a:t>
                      </a:r>
                      <a:r>
                        <a:rPr lang="pt-PT" sz="1600" dirty="0" err="1"/>
                        <a:t>Higher</a:t>
                      </a:r>
                      <a:r>
                        <a:rPr lang="pt-PT" sz="1600" dirty="0"/>
                        <a:t> </a:t>
                      </a:r>
                      <a:r>
                        <a:rPr lang="pt-PT" sz="1600" dirty="0" err="1"/>
                        <a:t>Education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Multiple: advanced </a:t>
                      </a:r>
                      <a:r>
                        <a:rPr lang="en-US" sz="1600" dirty="0" err="1"/>
                        <a:t>reseacrh</a:t>
                      </a:r>
                      <a:r>
                        <a:rPr lang="en-US" sz="1600" dirty="0"/>
                        <a:t> and original reflection</a:t>
                      </a:r>
                      <a:endParaRPr lang="pt-C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43941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err="1"/>
                        <a:t>Doctoral</a:t>
                      </a:r>
                      <a:r>
                        <a:rPr lang="pt-PT" sz="1600" dirty="0"/>
                        <a:t> </a:t>
                      </a:r>
                      <a:r>
                        <a:rPr lang="pt-PT" sz="1600" dirty="0" err="1"/>
                        <a:t>Degree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ARES/ </a:t>
                      </a:r>
                      <a:r>
                        <a:rPr lang="pt-PT" sz="1600" dirty="0" err="1"/>
                        <a:t>Higher</a:t>
                      </a:r>
                      <a:r>
                        <a:rPr lang="pt-PT" sz="1600" dirty="0"/>
                        <a:t> </a:t>
                      </a:r>
                      <a:r>
                        <a:rPr lang="pt-PT" sz="1600" dirty="0" err="1"/>
                        <a:t>Education</a:t>
                      </a:r>
                      <a:endParaRPr lang="pt-C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C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Direct: frontier knowledge, original contribution</a:t>
                      </a:r>
                      <a:endParaRPr lang="pt-C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135701"/>
                  </a:ext>
                </a:extLst>
              </a:tr>
            </a:tbl>
          </a:graphicData>
        </a:graphic>
      </p:graphicFrame>
      <p:sp>
        <p:nvSpPr>
          <p:cNvPr id="3" name="Google Shape;192;p18">
            <a:extLst>
              <a:ext uri="{FF2B5EF4-FFF2-40B4-BE49-F238E27FC236}">
                <a16:creationId xmlns:a16="http://schemas.microsoft.com/office/drawing/2014/main" id="{E4130E7C-55B7-A248-0C9E-8DA12CD97CC7}"/>
              </a:ext>
            </a:extLst>
          </p:cNvPr>
          <p:cNvSpPr txBox="1"/>
          <p:nvPr/>
        </p:nvSpPr>
        <p:spPr>
          <a:xfrm>
            <a:off x="4840607" y="231834"/>
            <a:ext cx="240428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600" b="1" i="0" u="none" strike="noStrike" cap="none" dirty="0">
                <a:solidFill>
                  <a:srgbClr val="C5A05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Translation Matrix</a:t>
            </a:r>
            <a:endParaRPr sz="1600" dirty="0"/>
          </a:p>
        </p:txBody>
      </p:sp>
      <p:sp>
        <p:nvSpPr>
          <p:cNvPr id="6" name="Google Shape;195;p18">
            <a:extLst>
              <a:ext uri="{FF2B5EF4-FFF2-40B4-BE49-F238E27FC236}">
                <a16:creationId xmlns:a16="http://schemas.microsoft.com/office/drawing/2014/main" id="{4FC66D99-3D96-B838-167A-53944842999D}"/>
              </a:ext>
            </a:extLst>
          </p:cNvPr>
          <p:cNvSpPr txBox="1"/>
          <p:nvPr/>
        </p:nvSpPr>
        <p:spPr>
          <a:xfrm>
            <a:off x="4226445" y="518933"/>
            <a:ext cx="4968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latin typeface="Cinzel"/>
                <a:ea typeface="Cinzel"/>
                <a:cs typeface="Cinzel"/>
                <a:sym typeface="Cinzel"/>
              </a:rPr>
              <a:t>Table 1: THE REFERENCING MATRIX</a:t>
            </a:r>
            <a:endParaRPr sz="2000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AB5EDE6-49D3-EA4E-1C0A-947AE236ECC8}"/>
              </a:ext>
            </a:extLst>
          </p:cNvPr>
          <p:cNvSpPr/>
          <p:nvPr/>
        </p:nvSpPr>
        <p:spPr>
          <a:xfrm>
            <a:off x="385164" y="2099662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1</a:t>
            </a:r>
            <a:endParaRPr lang="pt-CV" b="1" dirty="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4740DEE7-E3E3-E8E4-AD09-0C25B5551471}"/>
              </a:ext>
            </a:extLst>
          </p:cNvPr>
          <p:cNvSpPr/>
          <p:nvPr/>
        </p:nvSpPr>
        <p:spPr>
          <a:xfrm>
            <a:off x="385165" y="2843701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2</a:t>
            </a:r>
            <a:endParaRPr lang="pt-CV" b="1" dirty="0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F43126AC-9414-23AD-71BE-40A1B9C91AD2}"/>
              </a:ext>
            </a:extLst>
          </p:cNvPr>
          <p:cNvSpPr/>
          <p:nvPr/>
        </p:nvSpPr>
        <p:spPr>
          <a:xfrm>
            <a:off x="385165" y="3414880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3</a:t>
            </a:r>
            <a:endParaRPr lang="pt-CV" b="1" dirty="0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5F6E95A1-E1BA-25D7-8AF7-2BB954A7AEE6}"/>
              </a:ext>
            </a:extLst>
          </p:cNvPr>
          <p:cNvSpPr/>
          <p:nvPr/>
        </p:nvSpPr>
        <p:spPr>
          <a:xfrm>
            <a:off x="385165" y="4562763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5</a:t>
            </a:r>
            <a:endParaRPr lang="pt-CV" b="1" dirty="0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39E7D002-670D-894B-A4C9-7FAB4C6C8DA3}"/>
              </a:ext>
            </a:extLst>
          </p:cNvPr>
          <p:cNvSpPr/>
          <p:nvPr/>
        </p:nvSpPr>
        <p:spPr>
          <a:xfrm>
            <a:off x="385164" y="5123474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6</a:t>
            </a:r>
            <a:endParaRPr lang="pt-CV" b="1" dirty="0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F50F8A9B-05AD-ABFE-7FB2-EEFC20F99F1B}"/>
              </a:ext>
            </a:extLst>
          </p:cNvPr>
          <p:cNvSpPr/>
          <p:nvPr/>
        </p:nvSpPr>
        <p:spPr>
          <a:xfrm>
            <a:off x="385164" y="5627174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7</a:t>
            </a:r>
            <a:endParaRPr lang="pt-CV" b="1" dirty="0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55D203F4-F8C8-1A1A-20F8-4437168EB900}"/>
              </a:ext>
            </a:extLst>
          </p:cNvPr>
          <p:cNvSpPr/>
          <p:nvPr/>
        </p:nvSpPr>
        <p:spPr>
          <a:xfrm>
            <a:off x="385165" y="3977292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4</a:t>
            </a:r>
            <a:endParaRPr lang="pt-CV" b="1" dirty="0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A29C7F3C-147F-2EC3-032B-107763F163C3}"/>
              </a:ext>
            </a:extLst>
          </p:cNvPr>
          <p:cNvSpPr/>
          <p:nvPr/>
        </p:nvSpPr>
        <p:spPr>
          <a:xfrm>
            <a:off x="385165" y="6214773"/>
            <a:ext cx="1146413" cy="325671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8</a:t>
            </a:r>
            <a:endParaRPr lang="pt-CV" b="1" dirty="0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A1AAB203-9979-6F07-2AEC-14F86C57078B}"/>
              </a:ext>
            </a:extLst>
          </p:cNvPr>
          <p:cNvSpPr/>
          <p:nvPr/>
        </p:nvSpPr>
        <p:spPr>
          <a:xfrm>
            <a:off x="7539249" y="2044383"/>
            <a:ext cx="1368000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1 &amp; 2</a:t>
            </a:r>
            <a:endParaRPr lang="pt-CV" b="1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0B28DBBF-A87A-13C3-CBD2-FCFED8368D1B}"/>
              </a:ext>
            </a:extLst>
          </p:cNvPr>
          <p:cNvSpPr/>
          <p:nvPr/>
        </p:nvSpPr>
        <p:spPr>
          <a:xfrm>
            <a:off x="7554506" y="2788422"/>
            <a:ext cx="1146413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3</a:t>
            </a:r>
            <a:endParaRPr lang="pt-CV" b="1" dirty="0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45D0DF73-F29B-3275-76DF-7E9CC50C2D92}"/>
              </a:ext>
            </a:extLst>
          </p:cNvPr>
          <p:cNvSpPr/>
          <p:nvPr/>
        </p:nvSpPr>
        <p:spPr>
          <a:xfrm>
            <a:off x="7554506" y="3373893"/>
            <a:ext cx="1146413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4</a:t>
            </a:r>
            <a:endParaRPr lang="pt-CV" b="1" dirty="0"/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5514771E-778B-8796-8945-54AAD3ECB706}"/>
              </a:ext>
            </a:extLst>
          </p:cNvPr>
          <p:cNvSpPr/>
          <p:nvPr/>
        </p:nvSpPr>
        <p:spPr>
          <a:xfrm>
            <a:off x="7539250" y="3977292"/>
            <a:ext cx="1146413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5</a:t>
            </a:r>
            <a:endParaRPr lang="pt-CV" b="1" dirty="0"/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FFDBB548-3F96-9725-C0C9-11E014728BDF}"/>
              </a:ext>
            </a:extLst>
          </p:cNvPr>
          <p:cNvSpPr/>
          <p:nvPr/>
        </p:nvSpPr>
        <p:spPr>
          <a:xfrm>
            <a:off x="7539250" y="4562763"/>
            <a:ext cx="1146413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6</a:t>
            </a:r>
            <a:endParaRPr lang="pt-CV" b="1" dirty="0"/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556FC97D-D622-E360-92CF-81A9562D7F07}"/>
              </a:ext>
            </a:extLst>
          </p:cNvPr>
          <p:cNvSpPr/>
          <p:nvPr/>
        </p:nvSpPr>
        <p:spPr>
          <a:xfrm>
            <a:off x="7554506" y="5135104"/>
            <a:ext cx="1146413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7</a:t>
            </a:r>
            <a:endParaRPr lang="pt-CV" b="1" dirty="0"/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1B92D9F0-C5AA-F90B-790E-C5DAF1238F91}"/>
              </a:ext>
            </a:extLst>
          </p:cNvPr>
          <p:cNvSpPr/>
          <p:nvPr/>
        </p:nvSpPr>
        <p:spPr>
          <a:xfrm>
            <a:off x="7554506" y="5669959"/>
            <a:ext cx="1368000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8 &amp; 9</a:t>
            </a:r>
            <a:endParaRPr lang="pt-CV" b="1" dirty="0"/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4EB055A4-B6BC-6146-303A-72FB5750DE7C}"/>
              </a:ext>
            </a:extLst>
          </p:cNvPr>
          <p:cNvSpPr/>
          <p:nvPr/>
        </p:nvSpPr>
        <p:spPr>
          <a:xfrm>
            <a:off x="7539249" y="6204814"/>
            <a:ext cx="1146413" cy="32567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Level 8</a:t>
            </a:r>
            <a:endParaRPr lang="pt-CV" b="1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570317B-370C-FBE5-0EA8-826CB3B77C12}"/>
              </a:ext>
            </a:extLst>
          </p:cNvPr>
          <p:cNvGrpSpPr/>
          <p:nvPr/>
        </p:nvGrpSpPr>
        <p:grpSpPr>
          <a:xfrm>
            <a:off x="220913" y="121180"/>
            <a:ext cx="4063143" cy="444173"/>
            <a:chOff x="232945" y="229468"/>
            <a:chExt cx="4063143" cy="444173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34E14643-06B1-16D8-EB0D-5FFFB6950F9D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11" name="Google Shape;55;p14">
              <a:extLst>
                <a:ext uri="{FF2B5EF4-FFF2-40B4-BE49-F238E27FC236}">
                  <a16:creationId xmlns:a16="http://schemas.microsoft.com/office/drawing/2014/main" id="{8764AF44-22A8-3F47-0E48-2D3925471EC3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C8BE77DB-CDBC-9C9C-9555-0447F5226F21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12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373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2034"/>
            <a:ext cx="12192000" cy="685800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100" y="1274415"/>
            <a:ext cx="2870200" cy="4086374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178" y="1372223"/>
            <a:ext cx="376878" cy="301502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100" y="2127796"/>
            <a:ext cx="2085975" cy="24765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1988" y="1262261"/>
            <a:ext cx="2723862" cy="4111143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8999" y="1426814"/>
            <a:ext cx="377899" cy="302319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2200" y="1274415"/>
            <a:ext cx="2647950" cy="4086374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8087" y="1405225"/>
            <a:ext cx="360363" cy="28829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2700" y="2127795"/>
            <a:ext cx="2038350" cy="313437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1483" y="1258842"/>
            <a:ext cx="2842369" cy="4086374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12250" y="1401415"/>
            <a:ext cx="361950" cy="289560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63050" y="2138979"/>
            <a:ext cx="2496682" cy="327847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3260" y="5589389"/>
            <a:ext cx="10728847" cy="1041943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2000" y="5914132"/>
            <a:ext cx="238125" cy="238125"/>
          </a:xfrm>
          <a:prstGeom prst="rect">
            <a:avLst/>
          </a:prstGeom>
        </p:spPr>
      </p:pic>
      <p:sp>
        <p:nvSpPr>
          <p:cNvPr id="20" name="SK-11-text-19"/>
          <p:cNvSpPr/>
          <p:nvPr/>
        </p:nvSpPr>
        <p:spPr>
          <a:xfrm>
            <a:off x="564087" y="960015"/>
            <a:ext cx="5724000" cy="324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060"/>
              </a:lnSpc>
            </a:pPr>
            <a:r>
              <a:rPr lang="pt-CV" sz="2400" b="1" dirty="0">
                <a:latin typeface="Inter" panose="020B0502030000000004" pitchFamily="34" charset="0"/>
                <a:ea typeface="Inter" panose="020B0502030000000004" pitchFamily="34" charset="0"/>
              </a:rPr>
              <a:t>Evidence Supporting the Comparison</a:t>
            </a:r>
            <a:endParaRPr lang="en-US" sz="2400" b="1" dirty="0"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marL="0" indent="0">
              <a:lnSpc>
                <a:spcPts val="3060"/>
              </a:lnSpc>
              <a:buNone/>
            </a:pPr>
            <a:endParaRPr lang="en-US" sz="2550" dirty="0"/>
          </a:p>
        </p:txBody>
      </p:sp>
      <p:sp>
        <p:nvSpPr>
          <p:cNvPr id="21" name="SK-11-text-20"/>
          <p:cNvSpPr/>
          <p:nvPr/>
        </p:nvSpPr>
        <p:spPr>
          <a:xfrm>
            <a:off x="330530" y="1807815"/>
            <a:ext cx="3060000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4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 and Structural Foundation</a:t>
            </a:r>
            <a:endParaRPr lang="en-US" sz="1400" dirty="0"/>
          </a:p>
        </p:txBody>
      </p:sp>
      <p:sp>
        <p:nvSpPr>
          <p:cNvPr id="22" name="SK-11-text-21"/>
          <p:cNvSpPr/>
          <p:nvPr/>
        </p:nvSpPr>
        <p:spPr>
          <a:xfrm>
            <a:off x="581356" y="2168740"/>
            <a:ext cx="244800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350"/>
              </a:lnSpc>
              <a:buFont typeface="Wingdings" panose="05000000000000000000" pitchFamily="2" charset="2"/>
              <a:buChar char="ü"/>
            </a:pPr>
            <a:r>
              <a:rPr lang="pt-CV" sz="1400" b="1" dirty="0">
                <a:solidFill>
                  <a:srgbClr val="004587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Joint Order No. 10/2020</a:t>
            </a:r>
            <a:endParaRPr lang="en-US" sz="1400" b="1" dirty="0">
              <a:solidFill>
                <a:srgbClr val="004587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3" name="SK-11-text-22"/>
          <p:cNvSpPr/>
          <p:nvPr/>
        </p:nvSpPr>
        <p:spPr>
          <a:xfrm>
            <a:off x="385122" y="2808958"/>
            <a:ext cx="2812128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688"/>
              </a:lnSpc>
              <a:buFont typeface="Wingdings" panose="05000000000000000000" pitchFamily="2" charset="2"/>
              <a:buChar char="§"/>
            </a:pP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Article 5 and Annex II 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formally establish the NQF architecture and national level descriptors</a:t>
            </a:r>
            <a:r>
              <a:rPr lang="pt-CV" sz="13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4" name="SK-11-text-23"/>
          <p:cNvSpPr/>
          <p:nvPr/>
        </p:nvSpPr>
        <p:spPr>
          <a:xfrm>
            <a:off x="371487" y="3996831"/>
            <a:ext cx="2592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Legal definition of </a:t>
            </a:r>
            <a:r>
              <a:rPr lang="pt-CV" sz="1500" b="1" dirty="0">
                <a:latin typeface="Inter" panose="020B0502030000000004" pitchFamily="34" charset="0"/>
                <a:ea typeface="Inter" panose="020B0502030000000004" pitchFamily="34" charset="0"/>
              </a:rPr>
              <a:t>8 levels</a:t>
            </a:r>
            <a:endParaRPr lang="en-US" sz="15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5" name="SK-11-text-24"/>
          <p:cNvSpPr/>
          <p:nvPr/>
        </p:nvSpPr>
        <p:spPr>
          <a:xfrm>
            <a:off x="371487" y="4885793"/>
            <a:ext cx="3132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Categorisation into </a:t>
            </a: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3 learning domains</a:t>
            </a:r>
            <a:endParaRPr lang="en-US" sz="14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6" name="SK-11-text-25"/>
          <p:cNvSpPr/>
          <p:nvPr/>
        </p:nvSpPr>
        <p:spPr>
          <a:xfrm>
            <a:off x="3524250" y="1680815"/>
            <a:ext cx="2613000" cy="411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20"/>
              </a:lnSpc>
            </a:pPr>
            <a:r>
              <a:rPr lang="pt-CV" sz="14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</a:rPr>
              <a:t>Correspondence Instrument</a:t>
            </a:r>
            <a:endParaRPr lang="en-US" sz="1400" b="1" dirty="0">
              <a:solidFill>
                <a:srgbClr val="004587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8" name="SK-11-text-27"/>
          <p:cNvSpPr/>
          <p:nvPr/>
        </p:nvSpPr>
        <p:spPr>
          <a:xfrm>
            <a:off x="3362150" y="2808958"/>
            <a:ext cx="268305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688"/>
              </a:lnSpc>
              <a:buFont typeface="Wingdings" panose="05000000000000000000" pitchFamily="2" charset="2"/>
              <a:buChar char="§"/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Comprehensive technical mapping between NQF-CV and ACQF level</a:t>
            </a:r>
            <a:r>
              <a:rPr lang="pt-PT" sz="14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descriptors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9" name="SK-11-text-28"/>
          <p:cNvSpPr/>
          <p:nvPr/>
        </p:nvSpPr>
        <p:spPr>
          <a:xfrm>
            <a:off x="3382081" y="3996831"/>
            <a:ext cx="2736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Domain-by-domain analysis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0" name="SK-11-text-29"/>
          <p:cNvSpPr/>
          <p:nvPr/>
        </p:nvSpPr>
        <p:spPr>
          <a:xfrm>
            <a:off x="3382081" y="4793585"/>
            <a:ext cx="2755169" cy="45600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Justification of multiple </a:t>
            </a:r>
            <a:endParaRPr lang="pt-PT" sz="1500" dirty="0"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>
              <a:lnSpc>
                <a:spcPts val="1575"/>
              </a:lnSpc>
            </a:pPr>
            <a:r>
              <a:rPr lang="pt-PT" sz="1500" dirty="0">
                <a:latin typeface="Inter" panose="020B0502030000000004" pitchFamily="34" charset="0"/>
                <a:ea typeface="Inter" panose="020B0502030000000004" pitchFamily="34" charset="0"/>
              </a:rPr>
              <a:t>    </a:t>
            </a: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mapping pathways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1" name="SK-11-text-30"/>
          <p:cNvSpPr/>
          <p:nvPr/>
        </p:nvSpPr>
        <p:spPr>
          <a:xfrm>
            <a:off x="6362700" y="1769715"/>
            <a:ext cx="2304000" cy="205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20"/>
              </a:lnSpc>
              <a:buNone/>
            </a:pPr>
            <a:r>
              <a:rPr lang="en-US" sz="15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Transparency e Practice</a:t>
            </a:r>
            <a:endParaRPr lang="en-US" sz="1500" dirty="0"/>
          </a:p>
        </p:txBody>
      </p:sp>
      <p:sp>
        <p:nvSpPr>
          <p:cNvPr id="32" name="SK-11-text-31"/>
          <p:cNvSpPr/>
          <p:nvPr/>
        </p:nvSpPr>
        <p:spPr>
          <a:xfrm>
            <a:off x="6400277" y="2168739"/>
            <a:ext cx="205200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350"/>
              </a:lnSpc>
              <a:buFont typeface="Wingdings" panose="05000000000000000000" pitchFamily="2" charset="2"/>
              <a:buChar char="ü"/>
            </a:pPr>
            <a:r>
              <a:rPr lang="pt-CV" sz="1500" b="1" dirty="0">
                <a:solidFill>
                  <a:srgbClr val="004587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Order No. 18/2014</a:t>
            </a:r>
            <a:endParaRPr lang="en-US" sz="1500" b="1" dirty="0">
              <a:solidFill>
                <a:srgbClr val="004587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3" name="SK-11-text-32"/>
          <p:cNvSpPr/>
          <p:nvPr/>
        </p:nvSpPr>
        <p:spPr>
          <a:xfrm>
            <a:off x="6280812" y="2808958"/>
            <a:ext cx="2749550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688"/>
              </a:lnSpc>
              <a:buFont typeface="Wingdings" panose="05000000000000000000" pitchFamily="2" charset="2"/>
              <a:buChar char="§"/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Implementation of the </a:t>
            </a: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Diploma Supplement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, ensuring international readability and comparability of qualifications</a:t>
            </a:r>
            <a:r>
              <a:rPr lang="en-US" sz="1125" dirty="0">
                <a:solidFill>
                  <a:srgbClr val="4447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25" dirty="0"/>
          </a:p>
        </p:txBody>
      </p:sp>
      <p:sp>
        <p:nvSpPr>
          <p:cNvPr id="34" name="SK-11-text-33"/>
          <p:cNvSpPr/>
          <p:nvPr/>
        </p:nvSpPr>
        <p:spPr>
          <a:xfrm>
            <a:off x="6318560" y="3996831"/>
            <a:ext cx="22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1450" indent="-171450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International alignment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5" name="SK-11-text-34"/>
          <p:cNvSpPr/>
          <p:nvPr/>
        </p:nvSpPr>
        <p:spPr>
          <a:xfrm>
            <a:off x="6330855" y="4885793"/>
            <a:ext cx="2304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Evidence of outcomes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6" name="SK-11-text-35"/>
          <p:cNvSpPr/>
          <p:nvPr/>
        </p:nvSpPr>
        <p:spPr>
          <a:xfrm>
            <a:off x="9186822" y="2073236"/>
            <a:ext cx="2664000" cy="411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620"/>
              </a:lnSpc>
              <a:buFont typeface="Wingdings" panose="05000000000000000000" pitchFamily="2" charset="2"/>
              <a:buChar char="ü"/>
            </a:pPr>
            <a:r>
              <a:rPr lang="pt-CV" sz="1500" b="1" dirty="0">
                <a:solidFill>
                  <a:srgbClr val="004587"/>
                </a:solidFill>
                <a:latin typeface="Inter" pitchFamily="34" charset="0"/>
                <a:ea typeface="Inter" pitchFamily="34" charset="-122"/>
              </a:rPr>
              <a:t>Cross-Semantic Analysis</a:t>
            </a:r>
            <a:endParaRPr lang="en-US" sz="1500" b="1" dirty="0">
              <a:solidFill>
                <a:srgbClr val="004587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7" name="SK-11-text-36"/>
          <p:cNvSpPr/>
          <p:nvPr/>
        </p:nvSpPr>
        <p:spPr>
          <a:xfrm>
            <a:off x="9137650" y="1754171"/>
            <a:ext cx="29527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004587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Resultados de Aprendizagem</a:t>
            </a:r>
          </a:p>
        </p:txBody>
      </p:sp>
      <p:sp>
        <p:nvSpPr>
          <p:cNvPr id="38" name="SK-11-text-37"/>
          <p:cNvSpPr/>
          <p:nvPr/>
        </p:nvSpPr>
        <p:spPr>
          <a:xfrm>
            <a:off x="9036457" y="2808958"/>
            <a:ext cx="335915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688"/>
              </a:lnSpc>
              <a:buFont typeface="Wingdings" panose="05000000000000000000" pitchFamily="2" charset="2"/>
              <a:buChar char="§"/>
            </a:pPr>
            <a:r>
              <a:rPr lang="pt-CV" sz="1350" dirty="0">
                <a:latin typeface="Inter" panose="020B0502030000000004" pitchFamily="34" charset="0"/>
                <a:ea typeface="Inter" panose="020B0502030000000004" pitchFamily="34" charset="0"/>
              </a:rPr>
              <a:t>Rigorous analysis of terminological progression and the cognitive complexity required at each level</a:t>
            </a:r>
            <a:r>
              <a:rPr lang="en-US" sz="1400" dirty="0">
                <a:solidFill>
                  <a:srgbClr val="4447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39" name="SK-11-text-38"/>
          <p:cNvSpPr/>
          <p:nvPr/>
        </p:nvSpPr>
        <p:spPr>
          <a:xfrm>
            <a:off x="9090525" y="3996831"/>
            <a:ext cx="2412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Verification of autonomy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0" name="SK-11-text-39"/>
          <p:cNvSpPr/>
          <p:nvPr/>
        </p:nvSpPr>
        <p:spPr>
          <a:xfrm>
            <a:off x="9132737" y="4885793"/>
            <a:ext cx="2857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177800" indent="-177800" algn="l">
              <a:lnSpc>
                <a:spcPts val="1575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Inter" panose="020B0502030000000004" pitchFamily="34" charset="0"/>
                <a:ea typeface="Inter" panose="020B0502030000000004" pitchFamily="34" charset="0"/>
              </a:rPr>
              <a:t>Verificação de autonomia</a:t>
            </a:r>
          </a:p>
        </p:txBody>
      </p:sp>
      <p:sp>
        <p:nvSpPr>
          <p:cNvPr id="41" name="SK-11-text-40"/>
          <p:cNvSpPr/>
          <p:nvPr/>
        </p:nvSpPr>
        <p:spPr>
          <a:xfrm>
            <a:off x="1152525" y="5741789"/>
            <a:ext cx="103536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350"/>
              </a:lnSpc>
            </a:pPr>
            <a:r>
              <a:rPr lang="pt-CV" sz="1500" b="1" kern="0" spc="30" dirty="0">
                <a:latin typeface="Inter" pitchFamily="34" charset="0"/>
                <a:ea typeface="Inter" pitchFamily="34" charset="-122"/>
              </a:rPr>
              <a:t>CONCEPTUAL NOTE</a:t>
            </a:r>
            <a:r>
              <a:rPr lang="en-US" sz="1500" b="1" kern="0" spc="30" dirty="0">
                <a:latin typeface="Inter" pitchFamily="34" charset="0"/>
                <a:ea typeface="Inter" pitchFamily="34" charset="-122"/>
                <a:cs typeface="Inter" pitchFamily="34" charset="-120"/>
              </a:rPr>
              <a:t>: </a:t>
            </a:r>
            <a:r>
              <a:rPr lang="pt-CV" sz="1500" b="1" kern="0" spc="30" dirty="0">
                <a:latin typeface="Inter" pitchFamily="34" charset="0"/>
                <a:ea typeface="Inter" pitchFamily="34" charset="-122"/>
              </a:rPr>
              <a:t>DIFFERENCES IN SCOPE</a:t>
            </a:r>
            <a:endParaRPr lang="en-US" sz="1500" b="1" kern="0" spc="30" dirty="0">
              <a:latin typeface="Inter" pitchFamily="34" charset="0"/>
              <a:ea typeface="Inter" pitchFamily="34" charset="-122"/>
            </a:endParaRPr>
          </a:p>
        </p:txBody>
      </p:sp>
      <p:sp>
        <p:nvSpPr>
          <p:cNvPr id="42" name="SK-11-text-41"/>
          <p:cNvSpPr/>
          <p:nvPr/>
        </p:nvSpPr>
        <p:spPr>
          <a:xfrm>
            <a:off x="1152525" y="6091039"/>
            <a:ext cx="10277475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47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The </a:t>
            </a:r>
            <a:r>
              <a:rPr lang="pt-CV" sz="1400" b="1" dirty="0">
                <a:solidFill>
                  <a:srgbClr val="00B05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ACQF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 explicitly incorporates </a:t>
            </a:r>
            <a:r>
              <a:rPr lang="pt-CV" sz="1400" b="1" dirty="0">
                <a:solidFill>
                  <a:srgbClr val="00B05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digital and green skills</a:t>
            </a:r>
            <a:r>
              <a:rPr lang="en-US" sz="1400" dirty="0">
                <a:solidFill>
                  <a:srgbClr val="44474E"/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; 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the NQF-CV follows a classic domain categorisation</a:t>
            </a:r>
            <a:r>
              <a:rPr lang="pt-PT" sz="1400" dirty="0">
                <a:latin typeface="Inter" panose="020B0502030000000004" pitchFamily="34" charset="0"/>
                <a:ea typeface="Inter" panose="020B0502030000000004" pitchFamily="34" charset="0"/>
              </a:rPr>
              <a:t>. 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This </a:t>
            </a: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difference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 in scope </a:t>
            </a: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does not compromise substantive comparability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, as the underlying technical complexity required across levels remains equivalent</a:t>
            </a:r>
            <a:r>
              <a:rPr lang="pt-CV" sz="1400" dirty="0"/>
              <a:t>.</a:t>
            </a:r>
            <a:endParaRPr lang="en-US" sz="1400" dirty="0"/>
          </a:p>
        </p:txBody>
      </p:sp>
      <p:pic>
        <p:nvPicPr>
          <p:cNvPr id="43" name="SK-11-img-12" descr="preencoded.png">
            <a:extLst>
              <a:ext uri="{FF2B5EF4-FFF2-40B4-BE49-F238E27FC236}">
                <a16:creationId xmlns:a16="http://schemas.microsoft.com/office/drawing/2014/main" id="{5F788A9E-F580-4712-3A7C-9AAA818201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78600" y="2113302"/>
            <a:ext cx="1764000" cy="294000"/>
          </a:xfrm>
          <a:prstGeom prst="rect">
            <a:avLst/>
          </a:prstGeom>
        </p:spPr>
      </p:pic>
      <p:sp>
        <p:nvSpPr>
          <p:cNvPr id="27" name="SK-11-text-26"/>
          <p:cNvSpPr/>
          <p:nvPr/>
        </p:nvSpPr>
        <p:spPr>
          <a:xfrm>
            <a:off x="3492654" y="2173073"/>
            <a:ext cx="223200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350"/>
              </a:lnSpc>
              <a:buFont typeface="Wingdings" panose="05000000000000000000" pitchFamily="2" charset="2"/>
              <a:buChar char="ü"/>
            </a:pPr>
            <a:r>
              <a:rPr lang="pt-CV" sz="1500" b="1" dirty="0">
                <a:solidFill>
                  <a:srgbClr val="004587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Referencing Table 7</a:t>
            </a:r>
            <a:endParaRPr lang="en-US" sz="1500" b="1" dirty="0">
              <a:solidFill>
                <a:srgbClr val="004587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AA71604F-7BD5-0A1D-326A-D2C2C2FD13F7}"/>
              </a:ext>
            </a:extLst>
          </p:cNvPr>
          <p:cNvGrpSpPr/>
          <p:nvPr/>
        </p:nvGrpSpPr>
        <p:grpSpPr>
          <a:xfrm>
            <a:off x="220913" y="121180"/>
            <a:ext cx="4063143" cy="444173"/>
            <a:chOff x="232945" y="229468"/>
            <a:chExt cx="4063143" cy="444173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2382B31D-A210-02EA-976B-EDF272841C98}"/>
                </a:ext>
              </a:extLst>
            </p:cNvPr>
            <p:cNvSpPr/>
            <p:nvPr/>
          </p:nvSpPr>
          <p:spPr>
            <a:xfrm>
              <a:off x="232945" y="25897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  <p:sp>
          <p:nvSpPr>
            <p:cNvPr id="44" name="Google Shape;55;p14">
              <a:extLst>
                <a:ext uri="{FF2B5EF4-FFF2-40B4-BE49-F238E27FC236}">
                  <a16:creationId xmlns:a16="http://schemas.microsoft.com/office/drawing/2014/main" id="{E689C2D8-8325-60FA-E2D4-EC5AD86D045B}"/>
                </a:ext>
              </a:extLst>
            </p:cNvPr>
            <p:cNvSpPr txBox="1"/>
            <p:nvPr/>
          </p:nvSpPr>
          <p:spPr>
            <a:xfrm>
              <a:off x="309642" y="229468"/>
              <a:ext cx="3986446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1</a:t>
              </a:r>
            </a:p>
            <a:p>
              <a:pPr algn="ctr">
                <a:spcBef>
                  <a:spcPts val="800"/>
                </a:spcBef>
              </a:pP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E565C192-0B6F-7DCA-2E3D-3CEF1EAB3D33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13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5781"/>
            <a:ext cx="12192000" cy="685800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590006"/>
            <a:ext cx="5429250" cy="1005565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49" y="1561006"/>
            <a:ext cx="5575935" cy="104775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90" y="3127690"/>
            <a:ext cx="2619375" cy="1993106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4488" y="3277636"/>
            <a:ext cx="533400" cy="53340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5257" y="3279137"/>
            <a:ext cx="432000" cy="34560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1375" y="3137607"/>
            <a:ext cx="2619375" cy="1993106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4363" y="3168454"/>
            <a:ext cx="533400" cy="53340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1667" y="3286375"/>
            <a:ext cx="468000" cy="37440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3137607"/>
            <a:ext cx="2619375" cy="1993106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34238" y="3182100"/>
            <a:ext cx="533400" cy="53340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1551" y="3228734"/>
            <a:ext cx="468000" cy="374400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01125" y="3123961"/>
            <a:ext cx="2940666" cy="1993106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4113" y="3168455"/>
            <a:ext cx="533400" cy="53340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64055" y="3215088"/>
            <a:ext cx="396000" cy="31680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5505450"/>
            <a:ext cx="11049000" cy="1047750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33575" y="5686425"/>
            <a:ext cx="381000" cy="381000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24075" y="5876925"/>
            <a:ext cx="2647950" cy="19050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81525" y="5686425"/>
            <a:ext cx="381000" cy="381000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72025" y="5876925"/>
            <a:ext cx="2647950" cy="19050"/>
          </a:xfrm>
          <a:prstGeom prst="rect">
            <a:avLst/>
          </a:prstGeom>
        </p:spPr>
      </p:pic>
      <p:pic>
        <p:nvPicPr>
          <p:cNvPr id="24" name="SK-3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29475" y="5686425"/>
            <a:ext cx="381000" cy="381000"/>
          </a:xfrm>
          <a:prstGeom prst="rect">
            <a:avLst/>
          </a:prstGeom>
        </p:spPr>
      </p:pic>
      <p:pic>
        <p:nvPicPr>
          <p:cNvPr id="25" name="SK-3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19975" y="5876925"/>
            <a:ext cx="2647950" cy="19050"/>
          </a:xfrm>
          <a:prstGeom prst="rect">
            <a:avLst/>
          </a:prstGeom>
        </p:spPr>
      </p:pic>
      <p:pic>
        <p:nvPicPr>
          <p:cNvPr id="26" name="SK-3-img-2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77425" y="5686425"/>
            <a:ext cx="381000" cy="381000"/>
          </a:xfrm>
          <a:prstGeom prst="rect">
            <a:avLst/>
          </a:prstGeom>
        </p:spPr>
      </p:pic>
      <p:sp>
        <p:nvSpPr>
          <p:cNvPr id="28" name="SK-3-text-27"/>
          <p:cNvSpPr/>
          <p:nvPr/>
        </p:nvSpPr>
        <p:spPr>
          <a:xfrm>
            <a:off x="2147888" y="2659401"/>
            <a:ext cx="75438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pt-CV" sz="2800" dirty="0"/>
              <a:t>Learning Outcomes: The Central Pillar of the NQF</a:t>
            </a:r>
            <a:endParaRPr lang="en-US" sz="2800" dirty="0"/>
          </a:p>
        </p:txBody>
      </p:sp>
      <p:sp>
        <p:nvSpPr>
          <p:cNvPr id="29" name="SK-3-text-28"/>
          <p:cNvSpPr/>
          <p:nvPr/>
        </p:nvSpPr>
        <p:spPr>
          <a:xfrm>
            <a:off x="762000" y="1691490"/>
            <a:ext cx="23760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300" b="1" kern="0" spc="30" dirty="0">
                <a:solidFill>
                  <a:srgbClr val="004494"/>
                </a:solidFill>
                <a:latin typeface="Inter" pitchFamily="34" charset="0"/>
                <a:ea typeface="Inter" pitchFamily="34" charset="-122"/>
              </a:rPr>
              <a:t>JOINT ORDER NO. 10/2020</a:t>
            </a:r>
            <a:endParaRPr lang="en-US" sz="1300" b="1" kern="0" spc="30" dirty="0">
              <a:solidFill>
                <a:srgbClr val="004494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0" name="SK-3-text-29"/>
          <p:cNvSpPr/>
          <p:nvPr/>
        </p:nvSpPr>
        <p:spPr>
          <a:xfrm>
            <a:off x="762000" y="1997878"/>
            <a:ext cx="5048250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2138"/>
              </a:lnSpc>
              <a:buFont typeface="Wingdings" panose="05000000000000000000" pitchFamily="2" charset="2"/>
              <a:buChar char="q"/>
            </a:pPr>
            <a:r>
              <a:rPr lang="pt-CV" sz="1700" dirty="0">
                <a:latin typeface="Inter" panose="020B0502030000000004" pitchFamily="34" charset="0"/>
                <a:ea typeface="Inter" panose="020B0502030000000004" pitchFamily="34" charset="0"/>
              </a:rPr>
              <a:t>Competence-based approach to qualification design</a:t>
            </a:r>
            <a:endParaRPr lang="en-US" sz="17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1" name="SK-3-text-30"/>
          <p:cNvSpPr/>
          <p:nvPr/>
        </p:nvSpPr>
        <p:spPr>
          <a:xfrm>
            <a:off x="6381750" y="1689594"/>
            <a:ext cx="58102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300" b="1" kern="0" spc="30" dirty="0">
                <a:solidFill>
                  <a:srgbClr val="004494"/>
                </a:solidFill>
                <a:latin typeface="Inter" pitchFamily="34" charset="0"/>
                <a:ea typeface="Inter" pitchFamily="34" charset="-122"/>
              </a:rPr>
              <a:t>LEGISLATIVE DECREE NO. 13/2018</a:t>
            </a:r>
            <a:endParaRPr lang="en-US" sz="1300" b="1" kern="0" spc="30" dirty="0">
              <a:solidFill>
                <a:srgbClr val="004494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2" name="SK-3-text-31"/>
          <p:cNvSpPr/>
          <p:nvPr/>
        </p:nvSpPr>
        <p:spPr>
          <a:xfrm>
            <a:off x="6381749" y="1995982"/>
            <a:ext cx="5429249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2138"/>
              </a:lnSpc>
              <a:buFont typeface="Wingdings" panose="05000000000000000000" pitchFamily="2" charset="2"/>
              <a:buChar char="q"/>
            </a:pPr>
            <a:r>
              <a:rPr lang="pt-CV" sz="1700" dirty="0">
                <a:latin typeface="Inter" panose="020B0502030000000004" pitchFamily="34" charset="0"/>
                <a:ea typeface="Inter" panose="020B0502030000000004" pitchFamily="34" charset="0"/>
              </a:rPr>
              <a:t>Transition to outcome</a:t>
            </a:r>
            <a:r>
              <a:rPr lang="pt-PT" sz="17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pt-CV" sz="1700" dirty="0">
                <a:latin typeface="Inter" panose="020B0502030000000004" pitchFamily="34" charset="0"/>
                <a:ea typeface="Inter" panose="020B0502030000000004" pitchFamily="34" charset="0"/>
              </a:rPr>
              <a:t>and competence-oriented Higher Education</a:t>
            </a:r>
            <a:endParaRPr lang="en-US" sz="17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3" name="SK-3-text-32"/>
          <p:cNvSpPr/>
          <p:nvPr/>
        </p:nvSpPr>
        <p:spPr>
          <a:xfrm>
            <a:off x="907256" y="3810712"/>
            <a:ext cx="1947863" cy="2500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969"/>
              </a:lnSpc>
            </a:pPr>
            <a:r>
              <a:rPr lang="pt-CV" sz="1600" b="1" dirty="0">
                <a:latin typeface="Inter" panose="020B0502030000000004" pitchFamily="34" charset="0"/>
                <a:ea typeface="Inter" panose="020B0502030000000004" pitchFamily="34" charset="0"/>
              </a:rPr>
              <a:t>Conceptual Design</a:t>
            </a:r>
            <a:endParaRPr lang="en-US" sz="1575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4" name="SK-3-text-33"/>
          <p:cNvSpPr/>
          <p:nvPr/>
        </p:nvSpPr>
        <p:spPr>
          <a:xfrm>
            <a:off x="762000" y="4273468"/>
            <a:ext cx="2238375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575"/>
              </a:lnSpc>
            </a:pP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Structuring units of competence within occupational profiles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5" name="SK-3-text-34"/>
          <p:cNvSpPr/>
          <p:nvPr/>
        </p:nvSpPr>
        <p:spPr>
          <a:xfrm>
            <a:off x="3664744" y="3823407"/>
            <a:ext cx="2052637" cy="2500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969"/>
              </a:lnSpc>
              <a:buNone/>
            </a:pPr>
            <a:r>
              <a:rPr lang="en-US" sz="1600" b="1" dirty="0">
                <a:latin typeface="Inter" panose="020B0502030000000004" pitchFamily="34" charset="0"/>
                <a:ea typeface="Inter" panose="020B0502030000000004" pitchFamily="34" charset="0"/>
              </a:rPr>
              <a:t>Assessment Criteria</a:t>
            </a:r>
          </a:p>
        </p:txBody>
      </p:sp>
      <p:sp>
        <p:nvSpPr>
          <p:cNvPr id="36" name="SK-3-text-35"/>
          <p:cNvSpPr/>
          <p:nvPr/>
        </p:nvSpPr>
        <p:spPr>
          <a:xfrm>
            <a:off x="3571875" y="4260763"/>
            <a:ext cx="2238375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575"/>
              </a:lnSpc>
            </a:pP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Defining standards for formal, non-formal, and informal learning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7" name="SK-3-text-36"/>
          <p:cNvSpPr/>
          <p:nvPr/>
        </p:nvSpPr>
        <p:spPr>
          <a:xfrm>
            <a:off x="6365081" y="3729767"/>
            <a:ext cx="2271713" cy="2500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969"/>
              </a:lnSpc>
              <a:buNone/>
            </a:pPr>
            <a:r>
              <a:rPr lang="en-US" sz="1600" b="1" dirty="0" err="1">
                <a:latin typeface="Inter" panose="020B0502030000000004" pitchFamily="34" charset="0"/>
                <a:ea typeface="Inter" panose="020B0502030000000004" pitchFamily="34" charset="0"/>
              </a:rPr>
              <a:t>Programme</a:t>
            </a:r>
            <a:r>
              <a:rPr lang="en-US" sz="1600" b="1" dirty="0">
                <a:latin typeface="Inter" panose="020B0502030000000004" pitchFamily="34" charset="0"/>
                <a:ea typeface="Inter" panose="020B0502030000000004" pitchFamily="34" charset="0"/>
              </a:rPr>
              <a:t> Evaluation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8" name="SK-3-text-37"/>
          <p:cNvSpPr/>
          <p:nvPr/>
        </p:nvSpPr>
        <p:spPr>
          <a:xfrm>
            <a:off x="6381750" y="4269671"/>
            <a:ext cx="2238375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575"/>
              </a:lnSpc>
            </a:pP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Focus on learning outcomes achieved by learners in formal programmes.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9" name="SK-3-text-38"/>
          <p:cNvSpPr/>
          <p:nvPr/>
        </p:nvSpPr>
        <p:spPr>
          <a:xfrm>
            <a:off x="9270206" y="3725977"/>
            <a:ext cx="2081212" cy="2500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969"/>
              </a:lnSpc>
            </a:pPr>
            <a:r>
              <a:rPr lang="pt-CV" sz="1600" b="1" dirty="0">
                <a:latin typeface="Inter" panose="020B0502030000000004" pitchFamily="34" charset="0"/>
                <a:ea typeface="Inter" panose="020B0502030000000004" pitchFamily="34" charset="0"/>
              </a:rPr>
              <a:t>Foundation of the RPL/VNFIL System</a:t>
            </a:r>
            <a:endParaRPr lang="en-US" sz="16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0" name="SK-3-text-39"/>
          <p:cNvSpPr/>
          <p:nvPr/>
        </p:nvSpPr>
        <p:spPr>
          <a:xfrm>
            <a:off x="9191625" y="4367481"/>
            <a:ext cx="2575559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575"/>
              </a:lnSpc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Reference framework for the Validation of Non-Formal and Informal Learning (VNFIL / RPL).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1" name="SK-3-text-40"/>
          <p:cNvSpPr/>
          <p:nvPr/>
        </p:nvSpPr>
        <p:spPr>
          <a:xfrm>
            <a:off x="2090738" y="5686425"/>
            <a:ext cx="4667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350" dirty="0"/>
          </a:p>
        </p:txBody>
      </p:sp>
      <p:sp>
        <p:nvSpPr>
          <p:cNvPr id="42" name="SK-3-text-41"/>
          <p:cNvSpPr/>
          <p:nvPr/>
        </p:nvSpPr>
        <p:spPr>
          <a:xfrm>
            <a:off x="1628775" y="6143625"/>
            <a:ext cx="1905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OUTCOMES</a:t>
            </a:r>
            <a:endParaRPr lang="en-US" sz="1500" dirty="0"/>
          </a:p>
        </p:txBody>
      </p:sp>
      <p:sp>
        <p:nvSpPr>
          <p:cNvPr id="43" name="SK-3-text-42"/>
          <p:cNvSpPr/>
          <p:nvPr/>
        </p:nvSpPr>
        <p:spPr>
          <a:xfrm>
            <a:off x="4719638" y="5686425"/>
            <a:ext cx="4667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350" dirty="0"/>
          </a:p>
        </p:txBody>
      </p:sp>
      <p:sp>
        <p:nvSpPr>
          <p:cNvPr id="44" name="SK-3-text-43"/>
          <p:cNvSpPr/>
          <p:nvPr/>
        </p:nvSpPr>
        <p:spPr>
          <a:xfrm>
            <a:off x="4329113" y="6143625"/>
            <a:ext cx="17221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ASSESSMENT</a:t>
            </a:r>
            <a:endParaRPr lang="en-US" sz="1500" dirty="0"/>
          </a:p>
        </p:txBody>
      </p:sp>
      <p:sp>
        <p:nvSpPr>
          <p:cNvPr id="45" name="SK-3-text-44"/>
          <p:cNvSpPr/>
          <p:nvPr/>
        </p:nvSpPr>
        <p:spPr>
          <a:xfrm>
            <a:off x="7367587" y="5686425"/>
            <a:ext cx="4667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350" dirty="0"/>
          </a:p>
        </p:txBody>
      </p:sp>
      <p:sp>
        <p:nvSpPr>
          <p:cNvPr id="46" name="SK-3-text-45"/>
          <p:cNvSpPr/>
          <p:nvPr/>
        </p:nvSpPr>
        <p:spPr>
          <a:xfrm>
            <a:off x="6862763" y="6143625"/>
            <a:ext cx="2270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CERTIFICATION</a:t>
            </a:r>
          </a:p>
        </p:txBody>
      </p:sp>
      <p:sp>
        <p:nvSpPr>
          <p:cNvPr id="47" name="SK-3-text-46"/>
          <p:cNvSpPr/>
          <p:nvPr/>
        </p:nvSpPr>
        <p:spPr>
          <a:xfrm>
            <a:off x="10010775" y="5686425"/>
            <a:ext cx="466725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350" dirty="0"/>
          </a:p>
        </p:txBody>
      </p:sp>
      <p:sp>
        <p:nvSpPr>
          <p:cNvPr id="48" name="SK-3-text-47"/>
          <p:cNvSpPr/>
          <p:nvPr/>
        </p:nvSpPr>
        <p:spPr>
          <a:xfrm>
            <a:off x="9496425" y="6143625"/>
            <a:ext cx="2270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QUALIFICATION</a:t>
            </a:r>
          </a:p>
        </p:txBody>
      </p: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91945F07-68EC-BC40-1C20-040253D55CE3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50" name="Google Shape;55;p14">
              <a:extLst>
                <a:ext uri="{FF2B5EF4-FFF2-40B4-BE49-F238E27FC236}">
                  <a16:creationId xmlns:a16="http://schemas.microsoft.com/office/drawing/2014/main" id="{74CC3E51-6F1A-F734-662A-33F2A79B29DB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2: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4572BA31-0F73-62F1-56CF-18A002D7E58F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9278639F-A728-3691-420B-6AA518B42231}"/>
              </a:ext>
            </a:extLst>
          </p:cNvPr>
          <p:cNvSpPr/>
          <p:nvPr/>
        </p:nvSpPr>
        <p:spPr>
          <a:xfrm>
            <a:off x="4503378" y="82435"/>
            <a:ext cx="2832819" cy="135762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rPr>
              <a:t>Learning Outcomes, RPL, CREDIT SYSTEM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84D241E-1C1F-CA52-572A-3DED5219439A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14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86780"/>
            <a:ext cx="4438648" cy="1825972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200" y="1643955"/>
            <a:ext cx="288000" cy="2304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403253"/>
            <a:ext cx="4297710" cy="1825972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600" y="3622328"/>
            <a:ext cx="324000" cy="25920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5419725"/>
            <a:ext cx="4297710" cy="1057275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475" y="5522073"/>
            <a:ext cx="476250" cy="38100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74010" y="1550640"/>
            <a:ext cx="6446490" cy="47625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02610" y="2226915"/>
            <a:ext cx="5972175" cy="3838575"/>
          </a:xfrm>
          <a:prstGeom prst="rect">
            <a:avLst/>
          </a:prstGeom>
        </p:spPr>
      </p:pic>
      <p:sp>
        <p:nvSpPr>
          <p:cNvPr id="14" name="SK-4-text-13"/>
          <p:cNvSpPr/>
          <p:nvPr/>
        </p:nvSpPr>
        <p:spPr>
          <a:xfrm>
            <a:off x="571500" y="762000"/>
            <a:ext cx="116205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pt-CV" sz="3200" dirty="0"/>
              <a:t>Qualifications with Labour Market Value</a:t>
            </a:r>
            <a:endParaRPr lang="en-US" sz="2850" dirty="0"/>
          </a:p>
        </p:txBody>
      </p:sp>
      <p:sp>
        <p:nvSpPr>
          <p:cNvPr id="15" name="SK-4-text-14"/>
          <p:cNvSpPr/>
          <p:nvPr/>
        </p:nvSpPr>
        <p:spPr>
          <a:xfrm>
            <a:off x="1104900" y="1615380"/>
            <a:ext cx="3067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250"/>
              </a:lnSpc>
            </a:pPr>
            <a:r>
              <a:rPr lang="pt-CV" sz="16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NQS Approach</a:t>
            </a:r>
            <a:endParaRPr lang="en-US" sz="1600" b="1" dirty="0">
              <a:solidFill>
                <a:srgbClr val="1A1C1E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6" name="SK-4-text-15"/>
          <p:cNvSpPr/>
          <p:nvPr/>
        </p:nvSpPr>
        <p:spPr>
          <a:xfrm>
            <a:off x="800099" y="2104330"/>
            <a:ext cx="4188173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Broad, modular, competence-based qualifications adaptable to the constant evolution of economic sectors.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7" name="SK-4-text-16"/>
          <p:cNvSpPr/>
          <p:nvPr/>
        </p:nvSpPr>
        <p:spPr>
          <a:xfrm>
            <a:off x="1193800" y="3631853"/>
            <a:ext cx="4210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Validação </a:t>
            </a:r>
            <a:r>
              <a:rPr lang="en-US" sz="1600" b="1" dirty="0" err="1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Setorial</a:t>
            </a:r>
            <a:endParaRPr lang="en-US" sz="1600" b="1" dirty="0">
              <a:solidFill>
                <a:srgbClr val="1A1C1E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8" name="SK-4-text-17"/>
          <p:cNvSpPr/>
          <p:nvPr/>
        </p:nvSpPr>
        <p:spPr>
          <a:xfrm>
            <a:off x="800100" y="4146203"/>
            <a:ext cx="384051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Close coordination with Sector Technical Committees (STCs) to ensure full alignment with real enterprise needs</a:t>
            </a:r>
            <a:r>
              <a:rPr lang="pt-CV" sz="1500" dirty="0"/>
              <a:t>.</a:t>
            </a:r>
            <a:endParaRPr lang="en-US" sz="1500" dirty="0"/>
          </a:p>
        </p:txBody>
      </p:sp>
      <p:sp>
        <p:nvSpPr>
          <p:cNvPr id="19" name="SK-4-text-18"/>
          <p:cNvSpPr/>
          <p:nvPr/>
        </p:nvSpPr>
        <p:spPr>
          <a:xfrm>
            <a:off x="1265587" y="5510386"/>
            <a:ext cx="269367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FFFFFF"/>
                </a:solidFill>
              </a:rPr>
              <a:t>+13,1%</a:t>
            </a:r>
            <a:endParaRPr lang="en-US" sz="2100" dirty="0"/>
          </a:p>
        </p:txBody>
      </p:sp>
      <p:sp>
        <p:nvSpPr>
          <p:cNvPr id="20" name="SK-4-text-19"/>
          <p:cNvSpPr/>
          <p:nvPr/>
        </p:nvSpPr>
        <p:spPr>
          <a:xfrm>
            <a:off x="736600" y="6100068"/>
            <a:ext cx="65303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400" dirty="0">
                <a:solidFill>
                  <a:srgbClr val="FFC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 in </a:t>
            </a:r>
            <a:r>
              <a:rPr lang="en-US" sz="1400" dirty="0" err="1">
                <a:solidFill>
                  <a:srgbClr val="FFC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Labour</a:t>
            </a:r>
            <a:r>
              <a:rPr lang="en-US" sz="1400" dirty="0">
                <a:solidFill>
                  <a:srgbClr val="FFC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Market Insertion  (2022-2025</a:t>
            </a:r>
            <a:r>
              <a:rPr lang="en-US" sz="1050" dirty="0">
                <a:solidFill>
                  <a:srgbClr val="FFC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050" dirty="0">
              <a:solidFill>
                <a:srgbClr val="FFC000"/>
              </a:solidFill>
            </a:endParaRPr>
          </a:p>
        </p:txBody>
      </p:sp>
      <p:sp>
        <p:nvSpPr>
          <p:cNvPr id="21" name="SK-4-text-20"/>
          <p:cNvSpPr/>
          <p:nvPr/>
        </p:nvSpPr>
        <p:spPr>
          <a:xfrm>
            <a:off x="5359747" y="1779240"/>
            <a:ext cx="607501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2025"/>
              </a:lnSpc>
            </a:pPr>
            <a:r>
              <a:rPr lang="pt-CV" sz="15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Labour Market Insertion Rate</a:t>
            </a:r>
            <a:r>
              <a:rPr lang="en-US" sz="15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 (%)</a:t>
            </a: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79621F30-69F7-BF1F-F89F-249519F8E847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25" name="Google Shape;55;p14">
              <a:extLst>
                <a:ext uri="{FF2B5EF4-FFF2-40B4-BE49-F238E27FC236}">
                  <a16:creationId xmlns:a16="http://schemas.microsoft.com/office/drawing/2014/main" id="{E8A7E637-5FDE-50F6-6912-F5FF8CE852F4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2: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3227BFB7-B391-B9B4-0041-E7084F47D698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A5695867-ABF7-8F2F-DB89-9686702C8EEC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15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01" y="0"/>
            <a:ext cx="12192000" cy="685800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86780"/>
            <a:ext cx="3555950" cy="823913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219" y="1505991"/>
            <a:ext cx="285750" cy="2286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3649" y="1386780"/>
            <a:ext cx="4002063" cy="823913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8757" y="1431628"/>
            <a:ext cx="284411" cy="227409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8400" y="1351310"/>
            <a:ext cx="3555950" cy="823913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4926" y="1432322"/>
            <a:ext cx="285750" cy="2286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2551361"/>
            <a:ext cx="11049000" cy="767655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201" y="3587949"/>
            <a:ext cx="11049000" cy="767655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239071"/>
            <a:ext cx="11049000" cy="767655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131" y="6216650"/>
            <a:ext cx="11445875" cy="419100"/>
          </a:xfrm>
          <a:prstGeom prst="rect">
            <a:avLst/>
          </a:prstGeom>
        </p:spPr>
      </p:pic>
      <p:sp>
        <p:nvSpPr>
          <p:cNvPr id="20" name="SK-5-text-19"/>
          <p:cNvSpPr/>
          <p:nvPr/>
        </p:nvSpPr>
        <p:spPr>
          <a:xfrm>
            <a:off x="571500" y="762000"/>
            <a:ext cx="72262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pt-CV" sz="2800" dirty="0"/>
              <a:t>RPL (RVCC): Legal and Conceptual Framework</a:t>
            </a:r>
            <a:endParaRPr lang="en-US" sz="2800" dirty="0"/>
          </a:p>
        </p:txBody>
      </p:sp>
      <p:sp>
        <p:nvSpPr>
          <p:cNvPr id="21" name="SK-5-text-20"/>
          <p:cNvSpPr/>
          <p:nvPr/>
        </p:nvSpPr>
        <p:spPr>
          <a:xfrm>
            <a:off x="1219200" y="1482824"/>
            <a:ext cx="19240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300" b="1" kern="0" spc="30" dirty="0">
                <a:latin typeface="Inter" pitchFamily="34" charset="0"/>
                <a:ea typeface="Inter" pitchFamily="34" charset="-122"/>
                <a:cs typeface="Inter" pitchFamily="34" charset="-120"/>
              </a:rPr>
              <a:t>LEGAL BASIS</a:t>
            </a:r>
            <a:endParaRPr lang="en-US" sz="1300" dirty="0"/>
          </a:p>
        </p:txBody>
      </p:sp>
      <p:sp>
        <p:nvSpPr>
          <p:cNvPr id="22" name="SK-5-text-21"/>
          <p:cNvSpPr/>
          <p:nvPr/>
        </p:nvSpPr>
        <p:spPr>
          <a:xfrm>
            <a:off x="1219200" y="1770162"/>
            <a:ext cx="5327332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Decree-Law No 54/2014</a:t>
            </a:r>
            <a:endParaRPr lang="en-US" sz="1275" dirty="0"/>
          </a:p>
        </p:txBody>
      </p:sp>
      <p:sp>
        <p:nvSpPr>
          <p:cNvPr id="23" name="SK-5-text-22"/>
          <p:cNvSpPr/>
          <p:nvPr/>
        </p:nvSpPr>
        <p:spPr>
          <a:xfrm>
            <a:off x="4754761" y="1475680"/>
            <a:ext cx="281434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300" b="1" kern="0" spc="30" dirty="0">
                <a:latin typeface="Inter" pitchFamily="34" charset="0"/>
                <a:ea typeface="Inter" pitchFamily="34" charset="-122"/>
                <a:cs typeface="Inter" pitchFamily="34" charset="-120"/>
              </a:rPr>
              <a:t>TARGET-GROUP</a:t>
            </a:r>
            <a:endParaRPr lang="en-US" sz="1300" dirty="0"/>
          </a:p>
        </p:txBody>
      </p:sp>
      <p:sp>
        <p:nvSpPr>
          <p:cNvPr id="24" name="SK-5-text-23"/>
          <p:cNvSpPr/>
          <p:nvPr/>
        </p:nvSpPr>
        <p:spPr>
          <a:xfrm>
            <a:off x="4769692" y="1597918"/>
            <a:ext cx="341061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≥ 25 years old | Experience ≥ 5 years</a:t>
            </a:r>
            <a:endParaRPr lang="en-US" sz="1275" dirty="0"/>
          </a:p>
        </p:txBody>
      </p:sp>
      <p:sp>
        <p:nvSpPr>
          <p:cNvPr id="25" name="SK-5-text-24"/>
          <p:cNvSpPr/>
          <p:nvPr/>
        </p:nvSpPr>
        <p:spPr>
          <a:xfrm>
            <a:off x="8853363" y="1444328"/>
            <a:ext cx="1260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300" b="1" kern="0" spc="30" dirty="0">
                <a:latin typeface="Inter" pitchFamily="34" charset="0"/>
                <a:ea typeface="Inter" pitchFamily="34" charset="-122"/>
                <a:cs typeface="Inter" pitchFamily="34" charset="-120"/>
              </a:rPr>
              <a:t>INTEGRATION</a:t>
            </a:r>
            <a:endParaRPr lang="en-US" sz="1300" dirty="0"/>
          </a:p>
        </p:txBody>
      </p:sp>
      <p:sp>
        <p:nvSpPr>
          <p:cNvPr id="26" name="SK-5-text-25"/>
          <p:cNvSpPr/>
          <p:nvPr/>
        </p:nvSpPr>
        <p:spPr>
          <a:xfrm>
            <a:off x="8801001" y="1732062"/>
            <a:ext cx="25200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Component of SNQ / QNQ</a:t>
            </a:r>
            <a:endParaRPr lang="en-US" sz="1275" dirty="0"/>
          </a:p>
        </p:txBody>
      </p:sp>
      <p:sp>
        <p:nvSpPr>
          <p:cNvPr id="27" name="SK-5-text-26"/>
          <p:cNvSpPr/>
          <p:nvPr/>
        </p:nvSpPr>
        <p:spPr>
          <a:xfrm>
            <a:off x="304800" y="2897088"/>
            <a:ext cx="93345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004494">
                    <a:alpha val="90000"/>
                  </a:srgbClr>
                </a:solidFill>
              </a:rPr>
              <a:t>01</a:t>
            </a:r>
            <a:endParaRPr lang="en-US" sz="4200" dirty="0"/>
          </a:p>
        </p:txBody>
      </p:sp>
      <p:sp>
        <p:nvSpPr>
          <p:cNvPr id="28" name="SK-5-text-27"/>
          <p:cNvSpPr/>
          <p:nvPr/>
        </p:nvSpPr>
        <p:spPr>
          <a:xfrm>
            <a:off x="1543050" y="2856161"/>
            <a:ext cx="10191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4494"/>
                </a:solidFill>
              </a:rPr>
              <a:t>I</a:t>
            </a:r>
            <a:r>
              <a:rPr lang="en-US" b="1" dirty="0">
                <a:solidFill>
                  <a:srgbClr val="004494"/>
                </a:solidFill>
              </a:rPr>
              <a:t>DENTIFICATION</a:t>
            </a:r>
            <a:endParaRPr lang="en-US" sz="1800" dirty="0"/>
          </a:p>
        </p:txBody>
      </p:sp>
      <p:sp>
        <p:nvSpPr>
          <p:cNvPr id="29" name="SK-5-text-28"/>
          <p:cNvSpPr/>
          <p:nvPr/>
        </p:nvSpPr>
        <p:spPr>
          <a:xfrm>
            <a:off x="1543050" y="3230811"/>
            <a:ext cx="10648950" cy="2533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995"/>
              </a:lnSpc>
            </a:pPr>
            <a:r>
              <a:rPr lang="pt-CV" sz="1600" b="1" dirty="0">
                <a:solidFill>
                  <a:schemeClr val="bg2">
                    <a:lumMod val="1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</a:rPr>
              <a:t>Guidance and diagnostic mapping of acquired competences</a:t>
            </a:r>
            <a:r>
              <a:rPr lang="en-US" sz="1425" b="1" dirty="0">
                <a:solidFill>
                  <a:schemeClr val="bg2">
                    <a:lumMod val="1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.</a:t>
            </a:r>
            <a:endParaRPr lang="en-US" sz="1425" b="1" dirty="0">
              <a:solidFill>
                <a:schemeClr val="bg2">
                  <a:lumMod val="10000"/>
                </a:schemeClr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0" name="SK-5-text-29"/>
          <p:cNvSpPr/>
          <p:nvPr/>
        </p:nvSpPr>
        <p:spPr>
          <a:xfrm>
            <a:off x="304800" y="3740944"/>
            <a:ext cx="93345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004494">
                    <a:alpha val="90000"/>
                  </a:srgbClr>
                </a:solidFill>
              </a:rPr>
              <a:t>02</a:t>
            </a:r>
            <a:endParaRPr lang="en-US" sz="4200" dirty="0"/>
          </a:p>
        </p:txBody>
      </p:sp>
      <p:sp>
        <p:nvSpPr>
          <p:cNvPr id="31" name="SK-5-text-30"/>
          <p:cNvSpPr/>
          <p:nvPr/>
        </p:nvSpPr>
        <p:spPr>
          <a:xfrm>
            <a:off x="1543050" y="3700016"/>
            <a:ext cx="10191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4494"/>
                </a:solidFill>
              </a:rPr>
              <a:t>D</a:t>
            </a:r>
            <a:r>
              <a:rPr lang="en-US" b="1" dirty="0">
                <a:solidFill>
                  <a:srgbClr val="004494"/>
                </a:solidFill>
              </a:rPr>
              <a:t>OCUMENTATION</a:t>
            </a:r>
            <a:endParaRPr lang="en-US" sz="1800" dirty="0"/>
          </a:p>
        </p:txBody>
      </p:sp>
      <p:sp>
        <p:nvSpPr>
          <p:cNvPr id="32" name="SK-5-text-31"/>
          <p:cNvSpPr/>
          <p:nvPr/>
        </p:nvSpPr>
        <p:spPr>
          <a:xfrm>
            <a:off x="1543050" y="4061966"/>
            <a:ext cx="10648950" cy="2533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995"/>
              </a:lnSpc>
            </a:pPr>
            <a:r>
              <a:rPr lang="pt-CV" sz="1600" b="1" dirty="0">
                <a:solidFill>
                  <a:schemeClr val="bg2">
                    <a:lumMod val="1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</a:rPr>
              <a:t>Compilation of evidence and portfolio development of prior learning.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3" name="SK-5-text-32"/>
          <p:cNvSpPr/>
          <p:nvPr/>
        </p:nvSpPr>
        <p:spPr>
          <a:xfrm>
            <a:off x="304800" y="4584799"/>
            <a:ext cx="93345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004494">
                    <a:alpha val="90000"/>
                  </a:srgbClr>
                </a:solidFill>
              </a:rPr>
              <a:t>03</a:t>
            </a:r>
            <a:endParaRPr lang="en-US" sz="4200" dirty="0"/>
          </a:p>
        </p:txBody>
      </p:sp>
      <p:sp>
        <p:nvSpPr>
          <p:cNvPr id="34" name="SK-5-text-33"/>
          <p:cNvSpPr/>
          <p:nvPr/>
        </p:nvSpPr>
        <p:spPr>
          <a:xfrm>
            <a:off x="1543050" y="4543871"/>
            <a:ext cx="10191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b="1" dirty="0">
                <a:solidFill>
                  <a:srgbClr val="004494"/>
                </a:solidFill>
              </a:rPr>
              <a:t>ASSESSMENT</a:t>
            </a:r>
            <a:endParaRPr lang="en-US" sz="1800" dirty="0"/>
          </a:p>
        </p:txBody>
      </p:sp>
      <p:sp>
        <p:nvSpPr>
          <p:cNvPr id="35" name="SK-5-text-34"/>
          <p:cNvSpPr/>
          <p:nvPr/>
        </p:nvSpPr>
        <p:spPr>
          <a:xfrm>
            <a:off x="1543050" y="4905821"/>
            <a:ext cx="10648950" cy="2533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995"/>
              </a:lnSpc>
            </a:pPr>
            <a:r>
              <a:rPr lang="pt-CV" sz="1600" b="1" dirty="0">
                <a:solidFill>
                  <a:schemeClr val="bg2">
                    <a:lumMod val="1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</a:rPr>
              <a:t>Technical verification by expert evaluation panels in accredited centres</a:t>
            </a:r>
            <a:r>
              <a:rPr lang="pt-PT" sz="1600" b="1" dirty="0">
                <a:solidFill>
                  <a:schemeClr val="bg2">
                    <a:lumMod val="1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6" name="SK-5-text-35"/>
          <p:cNvSpPr/>
          <p:nvPr/>
        </p:nvSpPr>
        <p:spPr>
          <a:xfrm>
            <a:off x="304800" y="5428655"/>
            <a:ext cx="93345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004494">
                    <a:alpha val="90000"/>
                  </a:srgbClr>
                </a:solidFill>
              </a:rPr>
              <a:t>04</a:t>
            </a:r>
            <a:endParaRPr lang="en-US" sz="4200" dirty="0"/>
          </a:p>
        </p:txBody>
      </p:sp>
      <p:sp>
        <p:nvSpPr>
          <p:cNvPr id="37" name="SK-5-text-36"/>
          <p:cNvSpPr/>
          <p:nvPr/>
        </p:nvSpPr>
        <p:spPr>
          <a:xfrm>
            <a:off x="1543050" y="5387727"/>
            <a:ext cx="101917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b="1" dirty="0">
                <a:solidFill>
                  <a:srgbClr val="004494"/>
                </a:solidFill>
              </a:rPr>
              <a:t>CERTIFICATION</a:t>
            </a:r>
            <a:endParaRPr lang="en-US" sz="1800" dirty="0"/>
          </a:p>
        </p:txBody>
      </p:sp>
      <p:sp>
        <p:nvSpPr>
          <p:cNvPr id="38" name="SK-5-text-37"/>
          <p:cNvSpPr/>
          <p:nvPr/>
        </p:nvSpPr>
        <p:spPr>
          <a:xfrm>
            <a:off x="1543050" y="5762377"/>
            <a:ext cx="10648950" cy="2533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995"/>
              </a:lnSpc>
            </a:pPr>
            <a:r>
              <a:rPr lang="en-US" sz="1600" b="1" dirty="0">
                <a:solidFill>
                  <a:schemeClr val="bg2">
                    <a:lumMod val="1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</a:rPr>
              <a:t>F</a:t>
            </a:r>
            <a:r>
              <a:rPr lang="pt-CV" sz="1600" b="1" dirty="0">
                <a:solidFill>
                  <a:schemeClr val="bg2">
                    <a:lumMod val="10000"/>
                  </a:schemeClr>
                </a:solidFill>
                <a:latin typeface="Inter" panose="020B0502030000000004" pitchFamily="34" charset="0"/>
                <a:ea typeface="Inter" panose="020B0502030000000004" pitchFamily="34" charset="0"/>
              </a:rPr>
              <a:t>ormal recognition with issuance of NQF-aligned certificates/diplomas</a:t>
            </a:r>
            <a:r>
              <a:rPr lang="pt-CV" sz="1600" dirty="0"/>
              <a:t>.</a:t>
            </a:r>
            <a:endParaRPr lang="en-US" sz="1425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0BD67A48-4C46-FFA1-68F5-43FC3A5AC890}"/>
              </a:ext>
            </a:extLst>
          </p:cNvPr>
          <p:cNvGrpSpPr/>
          <p:nvPr/>
        </p:nvGrpSpPr>
        <p:grpSpPr>
          <a:xfrm>
            <a:off x="431605" y="6286500"/>
            <a:ext cx="1749563" cy="228600"/>
            <a:chOff x="800100" y="6286500"/>
            <a:chExt cx="1749563" cy="228600"/>
          </a:xfrm>
        </p:grpSpPr>
        <p:pic>
          <p:nvPicPr>
            <p:cNvPr id="15" name="SK-5-img-14" descr="preencoded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00100" y="6313140"/>
              <a:ext cx="214313" cy="175320"/>
            </a:xfrm>
            <a:prstGeom prst="rect">
              <a:avLst/>
            </a:prstGeom>
          </p:spPr>
        </p:pic>
        <p:sp>
          <p:nvSpPr>
            <p:cNvPr id="39" name="SK-5-text-38"/>
            <p:cNvSpPr/>
            <p:nvPr/>
          </p:nvSpPr>
          <p:spPr>
            <a:xfrm>
              <a:off x="1109663" y="6286500"/>
              <a:ext cx="1440000" cy="22860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800"/>
                </a:lnSpc>
                <a:buNone/>
              </a:pPr>
              <a:r>
                <a:rPr lang="en-US" sz="1400" b="1" dirty="0">
                  <a:solidFill>
                    <a:srgbClr val="1A1C1E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Social Inclusion</a:t>
              </a:r>
              <a:endParaRPr lang="en-US" sz="1400" dirty="0"/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F096B20A-BF62-35FF-A80B-F6919DED46B1}"/>
              </a:ext>
            </a:extLst>
          </p:cNvPr>
          <p:cNvGrpSpPr/>
          <p:nvPr/>
        </p:nvGrpSpPr>
        <p:grpSpPr>
          <a:xfrm>
            <a:off x="2300886" y="6286500"/>
            <a:ext cx="2251463" cy="228600"/>
            <a:chOff x="2669381" y="6286500"/>
            <a:chExt cx="2251463" cy="228600"/>
          </a:xfrm>
        </p:grpSpPr>
        <p:pic>
          <p:nvPicPr>
            <p:cNvPr id="16" name="SK-5-img-15" descr="preencoded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69381" y="6313140"/>
              <a:ext cx="214313" cy="175320"/>
            </a:xfrm>
            <a:prstGeom prst="rect">
              <a:avLst/>
            </a:prstGeom>
          </p:spPr>
        </p:pic>
        <p:sp>
          <p:nvSpPr>
            <p:cNvPr id="40" name="SK-5-text-39"/>
            <p:cNvSpPr/>
            <p:nvPr/>
          </p:nvSpPr>
          <p:spPr>
            <a:xfrm>
              <a:off x="2940844" y="6286500"/>
              <a:ext cx="1980000" cy="22860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800"/>
                </a:lnSpc>
                <a:buNone/>
              </a:pPr>
              <a:r>
                <a:rPr lang="en-US" sz="1400" b="1" dirty="0">
                  <a:solidFill>
                    <a:srgbClr val="1A1C1E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Economic Productivity</a:t>
              </a:r>
              <a:endParaRPr lang="en-US" sz="1400" dirty="0"/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E0F40129-02BE-C921-F77F-EC0901F58E01}"/>
              </a:ext>
            </a:extLst>
          </p:cNvPr>
          <p:cNvGrpSpPr/>
          <p:nvPr/>
        </p:nvGrpSpPr>
        <p:grpSpPr>
          <a:xfrm>
            <a:off x="4687692" y="6299200"/>
            <a:ext cx="2109563" cy="228600"/>
            <a:chOff x="5056187" y="6299200"/>
            <a:chExt cx="2109563" cy="228600"/>
          </a:xfrm>
        </p:grpSpPr>
        <p:pic>
          <p:nvPicPr>
            <p:cNvPr id="17" name="SK-5-img-16" descr="preencoded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056187" y="6313140"/>
              <a:ext cx="252000" cy="206150"/>
            </a:xfrm>
            <a:prstGeom prst="rect">
              <a:avLst/>
            </a:prstGeom>
          </p:spPr>
        </p:pic>
        <p:sp>
          <p:nvSpPr>
            <p:cNvPr id="41" name="SK-5-text-40"/>
            <p:cNvSpPr/>
            <p:nvPr/>
          </p:nvSpPr>
          <p:spPr>
            <a:xfrm>
              <a:off x="5365750" y="6299200"/>
              <a:ext cx="1800000" cy="22860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800"/>
                </a:lnSpc>
                <a:buNone/>
              </a:pPr>
              <a:r>
                <a:rPr lang="en-US" sz="1400" b="1" dirty="0">
                  <a:solidFill>
                    <a:srgbClr val="1A1C1E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Flexible Pathways</a:t>
              </a:r>
              <a:endParaRPr lang="en-US" sz="1400" dirty="0"/>
            </a:p>
          </p:txBody>
        </p: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23F19C1E-8A16-1488-90C2-1C2396E76EA0}"/>
              </a:ext>
            </a:extLst>
          </p:cNvPr>
          <p:cNvGrpSpPr/>
          <p:nvPr/>
        </p:nvGrpSpPr>
        <p:grpSpPr>
          <a:xfrm>
            <a:off x="6769698" y="6337846"/>
            <a:ext cx="4879182" cy="193923"/>
            <a:chOff x="7138193" y="6337846"/>
            <a:chExt cx="4879182" cy="193923"/>
          </a:xfrm>
        </p:grpSpPr>
        <p:pic>
          <p:nvPicPr>
            <p:cNvPr id="18" name="SK-5-img-17" descr="preencoded.png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38193" y="6337846"/>
              <a:ext cx="216000" cy="175501"/>
            </a:xfrm>
            <a:prstGeom prst="rect">
              <a:avLst/>
            </a:prstGeom>
            <a:solidFill>
              <a:srgbClr val="FFC000"/>
            </a:solidFill>
          </p:spPr>
        </p:pic>
        <p:sp>
          <p:nvSpPr>
            <p:cNvPr id="42" name="SK-5-text-41"/>
            <p:cNvSpPr/>
            <p:nvPr/>
          </p:nvSpPr>
          <p:spPr>
            <a:xfrm>
              <a:off x="7445375" y="6346031"/>
              <a:ext cx="4572000" cy="185738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463"/>
                </a:lnSpc>
                <a:buNone/>
              </a:pPr>
              <a:r>
                <a:rPr lang="en-US" sz="1300" b="1" dirty="0">
                  <a:solidFill>
                    <a:schemeClr val="bg2">
                      <a:lumMod val="10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Alignment: EU </a:t>
              </a:r>
              <a:r>
                <a:rPr lang="en-US" sz="1300" b="1" dirty="0" err="1">
                  <a:solidFill>
                    <a:schemeClr val="bg2">
                      <a:lumMod val="10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Recomendation</a:t>
              </a:r>
              <a:r>
                <a:rPr lang="en-US" sz="1300" b="1" dirty="0">
                  <a:solidFill>
                    <a:schemeClr val="bg2">
                      <a:lumMod val="10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 (2012) &amp; Cedefop (2023</a:t>
              </a:r>
              <a:r>
                <a:rPr lang="en-US" sz="975" b="1" dirty="0">
                  <a:solidFill>
                    <a:schemeClr val="bg2">
                      <a:lumMod val="10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)</a:t>
              </a:r>
              <a:endParaRPr lang="en-US" sz="975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599094A1-615E-2D81-E45A-909FCBDB4D6E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44" name="Google Shape;55;p14">
              <a:extLst>
                <a:ext uri="{FF2B5EF4-FFF2-40B4-BE49-F238E27FC236}">
                  <a16:creationId xmlns:a16="http://schemas.microsoft.com/office/drawing/2014/main" id="{1557C4CB-B6EF-B20F-C121-25EF9D1F0B51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2: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45" name="Retângulo 44">
              <a:extLst>
                <a:ext uri="{FF2B5EF4-FFF2-40B4-BE49-F238E27FC236}">
                  <a16:creationId xmlns:a16="http://schemas.microsoft.com/office/drawing/2014/main" id="{68B2DD2C-F04B-973D-FF0E-6021CF8E2FE0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B2AF2080-FCD1-F486-0A3A-224F630594D2}"/>
              </a:ext>
            </a:extLst>
          </p:cNvPr>
          <p:cNvSpPr/>
          <p:nvPr/>
        </p:nvSpPr>
        <p:spPr>
          <a:xfrm>
            <a:off x="4127450" y="2551361"/>
            <a:ext cx="4725913" cy="387201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CV"/>
          </a:p>
        </p:txBody>
      </p:sp>
      <p:sp>
        <p:nvSpPr>
          <p:cNvPr id="46" name="SK-5-text-19">
            <a:extLst>
              <a:ext uri="{FF2B5EF4-FFF2-40B4-BE49-F238E27FC236}">
                <a16:creationId xmlns:a16="http://schemas.microsoft.com/office/drawing/2014/main" id="{A91A0BE7-6FA4-2041-E42F-11C6195F1EBE}"/>
              </a:ext>
            </a:extLst>
          </p:cNvPr>
          <p:cNvSpPr/>
          <p:nvPr/>
        </p:nvSpPr>
        <p:spPr>
          <a:xfrm>
            <a:off x="4142556" y="2514676"/>
            <a:ext cx="4837856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pt-CV" sz="2800" dirty="0">
                <a:solidFill>
                  <a:srgbClr val="002060"/>
                </a:solidFill>
              </a:rPr>
              <a:t>The 4-Stage Validation Process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C754897-BC86-B42A-9C15-E9F088216128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16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464"/>
            <a:ext cx="12192000" cy="6858000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53430"/>
            <a:ext cx="11049000" cy="206380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348680"/>
            <a:ext cx="3479750" cy="187330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6125" y="1348680"/>
            <a:ext cx="3479750" cy="187330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6301" y="1310059"/>
            <a:ext cx="3905250" cy="187330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8701" y="2857166"/>
            <a:ext cx="3174950" cy="223838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499" y="3518534"/>
            <a:ext cx="288000" cy="23040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640" y="3907780"/>
            <a:ext cx="2153320" cy="264542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9856" y="4566345"/>
            <a:ext cx="468000" cy="37440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86360" y="3907780"/>
            <a:ext cx="2062460" cy="264542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50070" y="4557250"/>
            <a:ext cx="504000" cy="40320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01220" y="3907780"/>
            <a:ext cx="2062460" cy="264542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80450" y="4522069"/>
            <a:ext cx="504000" cy="40320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78631" y="3491238"/>
            <a:ext cx="324000" cy="25920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92280" y="3907780"/>
            <a:ext cx="4328220" cy="2645420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25630" y="6162785"/>
            <a:ext cx="1123950" cy="271463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90610" y="6162783"/>
            <a:ext cx="1028700" cy="271463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873615" y="6156830"/>
            <a:ext cx="1047750" cy="271463"/>
          </a:xfrm>
          <a:prstGeom prst="rect">
            <a:avLst/>
          </a:prstGeom>
        </p:spPr>
      </p:pic>
      <p:sp>
        <p:nvSpPr>
          <p:cNvPr id="24" name="SK-6-text-23"/>
          <p:cNvSpPr/>
          <p:nvPr/>
        </p:nvSpPr>
        <p:spPr>
          <a:xfrm>
            <a:off x="667035" y="666750"/>
            <a:ext cx="9928393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pt-PT" sz="3200" dirty="0"/>
              <a:t>I</a:t>
            </a:r>
            <a:r>
              <a:rPr lang="pt-CV" sz="3200" dirty="0"/>
              <a:t>mplementation and Expansion of the RPL System</a:t>
            </a:r>
            <a:endParaRPr lang="en-US" sz="2850" dirty="0"/>
          </a:p>
        </p:txBody>
      </p:sp>
      <p:sp>
        <p:nvSpPr>
          <p:cNvPr id="25" name="SK-6-text-24"/>
          <p:cNvSpPr/>
          <p:nvPr/>
        </p:nvSpPr>
        <p:spPr>
          <a:xfrm>
            <a:off x="838200" y="1472505"/>
            <a:ext cx="32511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4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2022 • PILOT PHASE</a:t>
            </a:r>
            <a:endParaRPr lang="en-US" sz="1400" dirty="0"/>
          </a:p>
        </p:txBody>
      </p:sp>
      <p:sp>
        <p:nvSpPr>
          <p:cNvPr id="26" name="SK-6-text-25"/>
          <p:cNvSpPr/>
          <p:nvPr/>
        </p:nvSpPr>
        <p:spPr>
          <a:xfrm>
            <a:off x="838200" y="1715393"/>
            <a:ext cx="4895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Structural Launch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7" name="SK-6-text-26"/>
          <p:cNvSpPr/>
          <p:nvPr/>
        </p:nvSpPr>
        <p:spPr>
          <a:xfrm>
            <a:off x="838200" y="2058293"/>
            <a:ext cx="347975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Initial focus on 3 professional qualifications to validate methodology</a:t>
            </a:r>
            <a:r>
              <a:rPr lang="pt-CV" sz="13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8" name="SK-6-text-27"/>
          <p:cNvSpPr/>
          <p:nvPr/>
        </p:nvSpPr>
        <p:spPr>
          <a:xfrm>
            <a:off x="838200" y="2755255"/>
            <a:ext cx="45948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4494"/>
                </a:solidFill>
              </a:rPr>
              <a:t>48 Certificates</a:t>
            </a:r>
            <a:endParaRPr lang="en-US" sz="1800" dirty="0"/>
          </a:p>
        </p:txBody>
      </p:sp>
      <p:sp>
        <p:nvSpPr>
          <p:cNvPr id="29" name="SK-6-text-28"/>
          <p:cNvSpPr/>
          <p:nvPr/>
        </p:nvSpPr>
        <p:spPr>
          <a:xfrm>
            <a:off x="4508450" y="1445209"/>
            <a:ext cx="2880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400" b="1" dirty="0">
                <a:latin typeface="Inter" pitchFamily="34" charset="0"/>
                <a:ea typeface="Inter" pitchFamily="34" charset="-122"/>
              </a:rPr>
              <a:t>2023 - 2025 • SCALLING UP</a:t>
            </a:r>
          </a:p>
        </p:txBody>
      </p:sp>
      <p:sp>
        <p:nvSpPr>
          <p:cNvPr id="30" name="SK-6-text-29"/>
          <p:cNvSpPr/>
          <p:nvPr/>
        </p:nvSpPr>
        <p:spPr>
          <a:xfrm>
            <a:off x="4508450" y="1715393"/>
            <a:ext cx="4667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Territorial Expansion</a:t>
            </a:r>
          </a:p>
        </p:txBody>
      </p:sp>
      <p:sp>
        <p:nvSpPr>
          <p:cNvPr id="31" name="SK-6-text-30"/>
          <p:cNvSpPr/>
          <p:nvPr/>
        </p:nvSpPr>
        <p:spPr>
          <a:xfrm>
            <a:off x="4508450" y="2167477"/>
            <a:ext cx="31749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Focus on Sal Island and sectoral centres of excellence (EHTCV</a:t>
            </a:r>
            <a:r>
              <a:rPr lang="pt-CV" sz="1200" dirty="0"/>
              <a:t>)</a:t>
            </a:r>
            <a:endParaRPr lang="en-US" sz="1200" dirty="0"/>
          </a:p>
        </p:txBody>
      </p:sp>
      <p:sp>
        <p:nvSpPr>
          <p:cNvPr id="32" name="SK-6-text-31"/>
          <p:cNvSpPr/>
          <p:nvPr/>
        </p:nvSpPr>
        <p:spPr>
          <a:xfrm>
            <a:off x="4508450" y="2755255"/>
            <a:ext cx="69723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4494"/>
                </a:solidFill>
              </a:rPr>
              <a:t>520+ Certificados (Sal island)</a:t>
            </a:r>
            <a:endParaRPr lang="en-US" sz="1800" dirty="0"/>
          </a:p>
        </p:txBody>
      </p:sp>
      <p:sp>
        <p:nvSpPr>
          <p:cNvPr id="33" name="SK-6-text-32"/>
          <p:cNvSpPr/>
          <p:nvPr/>
        </p:nvSpPr>
        <p:spPr>
          <a:xfrm>
            <a:off x="8178701" y="1431561"/>
            <a:ext cx="32511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400" b="1" dirty="0">
                <a:latin typeface="Inter" pitchFamily="34" charset="0"/>
                <a:ea typeface="Inter" pitchFamily="34" charset="-122"/>
              </a:rPr>
              <a:t>NQF SCOPE</a:t>
            </a:r>
          </a:p>
        </p:txBody>
      </p:sp>
      <p:sp>
        <p:nvSpPr>
          <p:cNvPr id="34" name="SK-6-text-33"/>
          <p:cNvSpPr/>
          <p:nvPr/>
        </p:nvSpPr>
        <p:spPr>
          <a:xfrm>
            <a:off x="8178701" y="1688097"/>
            <a:ext cx="3752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Targeted Levels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5" name="SK-6-text-34"/>
          <p:cNvSpPr/>
          <p:nvPr/>
        </p:nvSpPr>
        <p:spPr>
          <a:xfrm>
            <a:off x="8178701" y="2140181"/>
            <a:ext cx="3790354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Institutionalised processes for intermediate technical levels</a:t>
            </a:r>
            <a:r>
              <a:rPr lang="en-US" sz="14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</a:p>
        </p:txBody>
      </p:sp>
      <p:sp>
        <p:nvSpPr>
          <p:cNvPr id="36" name="SK-6-text-35"/>
          <p:cNvSpPr/>
          <p:nvPr/>
        </p:nvSpPr>
        <p:spPr>
          <a:xfrm>
            <a:off x="8293001" y="2844973"/>
            <a:ext cx="3060650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300" b="1" dirty="0">
                <a:solidFill>
                  <a:srgbClr val="1A1C1E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LEVELS 3, 4 E 5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7" name="SK-6-text-36"/>
          <p:cNvSpPr/>
          <p:nvPr/>
        </p:nvSpPr>
        <p:spPr>
          <a:xfrm>
            <a:off x="945819" y="3498205"/>
            <a:ext cx="3960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250"/>
              </a:lnSpc>
            </a:pPr>
            <a:r>
              <a:rPr lang="pt-CV" b="1" dirty="0">
                <a:latin typeface="Inter" panose="020B0502030000000004" pitchFamily="34" charset="0"/>
                <a:ea typeface="Inter" panose="020B0502030000000004" pitchFamily="34" charset="0"/>
              </a:rPr>
              <a:t>Priority Occupational Families</a:t>
            </a:r>
            <a:endParaRPr lang="en-US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8" name="SK-6-text-37"/>
          <p:cNvSpPr/>
          <p:nvPr/>
        </p:nvSpPr>
        <p:spPr>
          <a:xfrm>
            <a:off x="503260" y="5375970"/>
            <a:ext cx="2124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800"/>
              </a:lnSpc>
            </a:pP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Hospitality and Tourism</a:t>
            </a:r>
            <a:endParaRPr lang="en-US" sz="14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9" name="SK-6-text-38"/>
          <p:cNvSpPr/>
          <p:nvPr/>
        </p:nvSpPr>
        <p:spPr>
          <a:xfrm>
            <a:off x="2862560" y="5347097"/>
            <a:ext cx="168146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800"/>
              </a:lnSpc>
            </a:pP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Installation and Maintenance</a:t>
            </a:r>
            <a:endParaRPr lang="en-US" sz="14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0" name="SK-6-text-39"/>
          <p:cNvSpPr/>
          <p:nvPr/>
        </p:nvSpPr>
        <p:spPr>
          <a:xfrm>
            <a:off x="5255195" y="5310958"/>
            <a:ext cx="168146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ts val="1800"/>
              </a:lnSpc>
            </a:pPr>
            <a:r>
              <a:rPr lang="pt-CV" sz="1400" b="1" dirty="0">
                <a:latin typeface="Inter" panose="020B0502030000000004" pitchFamily="34" charset="0"/>
                <a:ea typeface="Inter" panose="020B0502030000000004" pitchFamily="34" charset="0"/>
              </a:rPr>
              <a:t>Administration and Management</a:t>
            </a:r>
            <a:endParaRPr lang="en-US" sz="14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1" name="SK-6-text-40"/>
          <p:cNvSpPr/>
          <p:nvPr/>
        </p:nvSpPr>
        <p:spPr>
          <a:xfrm>
            <a:off x="7680247" y="3498205"/>
            <a:ext cx="3708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250"/>
              </a:lnSpc>
            </a:pPr>
            <a:r>
              <a:rPr lang="pt-CV" b="1" dirty="0">
                <a:latin typeface="Inter" panose="020B0502030000000004" pitchFamily="34" charset="0"/>
                <a:ea typeface="Inter" panose="020B0502030000000004" pitchFamily="34" charset="0"/>
              </a:rPr>
              <a:t>Technical Capacity Building</a:t>
            </a:r>
            <a:endParaRPr lang="en-US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2" name="SK-6-text-41"/>
          <p:cNvSpPr/>
          <p:nvPr/>
        </p:nvSpPr>
        <p:spPr>
          <a:xfrm>
            <a:off x="7578030" y="4537472"/>
            <a:ext cx="420624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FFFFFF"/>
                </a:solidFill>
              </a:rPr>
              <a:t>≈ 50</a:t>
            </a:r>
            <a:endParaRPr lang="en-US" sz="4800" dirty="0"/>
          </a:p>
        </p:txBody>
      </p:sp>
      <p:sp>
        <p:nvSpPr>
          <p:cNvPr id="43" name="SK-6-text-42"/>
          <p:cNvSpPr/>
          <p:nvPr/>
        </p:nvSpPr>
        <p:spPr>
          <a:xfrm>
            <a:off x="7578030" y="5220428"/>
            <a:ext cx="3756720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138"/>
              </a:lnSpc>
            </a:pPr>
            <a:r>
              <a:rPr lang="pt-CV" sz="1600" dirty="0">
                <a:solidFill>
                  <a:schemeClr val="bg1"/>
                </a:solidFill>
              </a:rPr>
              <a:t>Trained RPL specialists operational within the system:</a:t>
            </a:r>
            <a:endParaRPr lang="en-US" sz="1425" dirty="0">
              <a:solidFill>
                <a:schemeClr val="bg1"/>
              </a:solidFill>
            </a:endParaRPr>
          </a:p>
        </p:txBody>
      </p:sp>
      <p:sp>
        <p:nvSpPr>
          <p:cNvPr id="44" name="SK-6-text-43"/>
          <p:cNvSpPr/>
          <p:nvPr/>
        </p:nvSpPr>
        <p:spPr>
          <a:xfrm>
            <a:off x="7539930" y="6162785"/>
            <a:ext cx="1851725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Facilitators</a:t>
            </a:r>
            <a:endParaRPr lang="en-US" sz="1400" dirty="0"/>
          </a:p>
        </p:txBody>
      </p:sp>
      <p:sp>
        <p:nvSpPr>
          <p:cNvPr id="45" name="SK-6-text-44"/>
          <p:cNvSpPr/>
          <p:nvPr/>
        </p:nvSpPr>
        <p:spPr>
          <a:xfrm>
            <a:off x="8795325" y="6158127"/>
            <a:ext cx="140970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Advisors</a:t>
            </a:r>
            <a:endParaRPr lang="en-US" sz="1400" dirty="0"/>
          </a:p>
        </p:txBody>
      </p:sp>
      <p:sp>
        <p:nvSpPr>
          <p:cNvPr id="46" name="SK-6-text-45"/>
          <p:cNvSpPr/>
          <p:nvPr/>
        </p:nvSpPr>
        <p:spPr>
          <a:xfrm>
            <a:off x="9988868" y="6146654"/>
            <a:ext cx="155067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solidFill>
                  <a:schemeClr val="bg1"/>
                </a:solidFill>
              </a:rPr>
              <a:t>Assessors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FDA788C9-F6C2-E658-41E4-7051A6D63026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19" name="Google Shape;55;p14">
              <a:extLst>
                <a:ext uri="{FF2B5EF4-FFF2-40B4-BE49-F238E27FC236}">
                  <a16:creationId xmlns:a16="http://schemas.microsoft.com/office/drawing/2014/main" id="{BF8F56AD-1E56-8BB9-16F0-5C65B701BAB2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2: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98C8E0A6-5FA2-C9F4-D467-66385B72CFCC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810DB40F-0F31-ABAB-FA04-2ACFCEFF825F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17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42" y="2517428"/>
            <a:ext cx="6687553" cy="381000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3810" y="1386780"/>
            <a:ext cx="4236690" cy="2073622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7010" y="1658243"/>
            <a:ext cx="360000" cy="27000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3810" y="3689003"/>
            <a:ext cx="4236690" cy="2073622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4310" y="3947765"/>
            <a:ext cx="360000" cy="27000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3810" y="5991225"/>
            <a:ext cx="4236690" cy="485775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3810" y="6219379"/>
            <a:ext cx="154781" cy="143619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3" name="SK-7-text-12"/>
          <p:cNvSpPr/>
          <p:nvPr/>
        </p:nvSpPr>
        <p:spPr>
          <a:xfrm>
            <a:off x="571500" y="762000"/>
            <a:ext cx="116205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en-US" sz="2850" b="1" dirty="0">
                <a:solidFill>
                  <a:srgbClr val="1A1C1E"/>
                </a:solidFill>
              </a:rPr>
              <a:t>RPL – </a:t>
            </a:r>
            <a:r>
              <a:rPr lang="pt-CV" sz="2850" b="1" dirty="0">
                <a:solidFill>
                  <a:srgbClr val="1A1C1E"/>
                </a:solidFill>
              </a:rPr>
              <a:t>Exponential Growth in Certification</a:t>
            </a:r>
            <a:endParaRPr lang="en-US" sz="2850" b="1" dirty="0">
              <a:solidFill>
                <a:srgbClr val="1A1C1E"/>
              </a:solidFill>
            </a:endParaRPr>
          </a:p>
        </p:txBody>
      </p:sp>
      <p:sp>
        <p:nvSpPr>
          <p:cNvPr id="14" name="SK-7-text-13"/>
          <p:cNvSpPr/>
          <p:nvPr/>
        </p:nvSpPr>
        <p:spPr>
          <a:xfrm>
            <a:off x="571500" y="1536353"/>
            <a:ext cx="747522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D4AF37"/>
                </a:solidFill>
              </a:rPr>
              <a:t>+2423%</a:t>
            </a:r>
            <a:endParaRPr lang="en-US" sz="5400" dirty="0"/>
          </a:p>
        </p:txBody>
      </p:sp>
      <p:sp>
        <p:nvSpPr>
          <p:cNvPr id="15" name="SK-7-text-14"/>
          <p:cNvSpPr/>
          <p:nvPr/>
        </p:nvSpPr>
        <p:spPr>
          <a:xfrm>
            <a:off x="571500" y="2260253"/>
            <a:ext cx="644083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025"/>
              </a:lnSpc>
            </a:pPr>
            <a:r>
              <a:rPr lang="pt-CV" sz="1350" b="1" kern="0" spc="60" dirty="0">
                <a:solidFill>
                  <a:srgbClr val="44474E"/>
                </a:solidFill>
                <a:latin typeface="Inter" pitchFamily="34" charset="0"/>
                <a:ea typeface="Inter" pitchFamily="34" charset="-122"/>
              </a:rPr>
              <a:t>3-Year Growth</a:t>
            </a:r>
            <a:endParaRPr lang="en-US" sz="1350" b="1" kern="0" spc="60" dirty="0">
              <a:solidFill>
                <a:srgbClr val="44474E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16" name="SK-7-text-15"/>
          <p:cNvSpPr/>
          <p:nvPr/>
        </p:nvSpPr>
        <p:spPr>
          <a:xfrm>
            <a:off x="8031510" y="1615380"/>
            <a:ext cx="416049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475"/>
              </a:lnSpc>
            </a:pPr>
            <a:r>
              <a:rPr lang="pt-CV" sz="1650" b="1" dirty="0">
                <a:solidFill>
                  <a:srgbClr val="1A1C1E"/>
                </a:solidFill>
              </a:rPr>
              <a:t>Scaling-Up Strategy</a:t>
            </a:r>
            <a:endParaRPr lang="en-US" sz="1650" b="1" dirty="0">
              <a:solidFill>
                <a:srgbClr val="1A1C1E"/>
              </a:solidFill>
            </a:endParaRPr>
          </a:p>
        </p:txBody>
      </p:sp>
      <p:sp>
        <p:nvSpPr>
          <p:cNvPr id="17" name="SK-7-text-16"/>
          <p:cNvSpPr/>
          <p:nvPr/>
        </p:nvSpPr>
        <p:spPr>
          <a:xfrm>
            <a:off x="7612410" y="2183705"/>
            <a:ext cx="400809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913"/>
              </a:lnSpc>
            </a:pPr>
            <a:r>
              <a:rPr lang="pt-CV" sz="1700" dirty="0"/>
              <a:t>Successful transition from the </a:t>
            </a:r>
            <a:r>
              <a:rPr lang="pt-CV" sz="1700" b="1" dirty="0">
                <a:solidFill>
                  <a:srgbClr val="0070C0"/>
                </a:solidFill>
              </a:rPr>
              <a:t>pilot phase (34 certificates in 2022)</a:t>
            </a:r>
            <a:r>
              <a:rPr lang="pt-CV" sz="1700" dirty="0"/>
              <a:t> to a robust national scale, reaching </a:t>
            </a:r>
            <a:r>
              <a:rPr lang="pt-CV" sz="1700" b="1" dirty="0">
                <a:solidFill>
                  <a:srgbClr val="0070C0"/>
                </a:solidFill>
              </a:rPr>
              <a:t>824 beneficiaries in 2025</a:t>
            </a:r>
            <a:r>
              <a:rPr lang="pt-CV" sz="1700" dirty="0"/>
              <a:t>.</a:t>
            </a:r>
            <a:endParaRPr lang="en-US" sz="1700" dirty="0"/>
          </a:p>
        </p:txBody>
      </p:sp>
      <p:sp>
        <p:nvSpPr>
          <p:cNvPr id="18" name="SK-7-text-17"/>
          <p:cNvSpPr/>
          <p:nvPr/>
        </p:nvSpPr>
        <p:spPr>
          <a:xfrm>
            <a:off x="8031510" y="3917603"/>
            <a:ext cx="416049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475"/>
              </a:lnSpc>
            </a:pPr>
            <a:r>
              <a:rPr lang="pt-CV" sz="1650" b="1" dirty="0">
                <a:solidFill>
                  <a:srgbClr val="1A1C1E"/>
                </a:solidFill>
              </a:rPr>
              <a:t>Collaborative Ecosystem</a:t>
            </a:r>
            <a:endParaRPr lang="en-US" sz="1650" b="1" dirty="0">
              <a:solidFill>
                <a:srgbClr val="1A1C1E"/>
              </a:solidFill>
            </a:endParaRPr>
          </a:p>
        </p:txBody>
      </p:sp>
      <p:sp>
        <p:nvSpPr>
          <p:cNvPr id="19" name="SK-7-text-18"/>
          <p:cNvSpPr/>
          <p:nvPr/>
        </p:nvSpPr>
        <p:spPr>
          <a:xfrm>
            <a:off x="7544170" y="4497165"/>
            <a:ext cx="416049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913"/>
              </a:lnSpc>
            </a:pPr>
            <a:r>
              <a:rPr lang="pt-CV" sz="1700" dirty="0"/>
              <a:t>Success driven by coordination between the Government, private enterprises, and accredited public and private training centres.</a:t>
            </a:r>
            <a:endParaRPr lang="en-US" sz="1700" dirty="0"/>
          </a:p>
        </p:txBody>
      </p:sp>
      <p:sp>
        <p:nvSpPr>
          <p:cNvPr id="20" name="SK-7-text-19"/>
          <p:cNvSpPr/>
          <p:nvPr/>
        </p:nvSpPr>
        <p:spPr>
          <a:xfrm>
            <a:off x="7614791" y="6042025"/>
            <a:ext cx="423669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463"/>
              </a:lnSpc>
            </a:pP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Data source: </a:t>
            </a:r>
            <a:r>
              <a:rPr lang="pt-CV" sz="1200" dirty="0"/>
              <a:t>NQS Coordination Unit </a:t>
            </a:r>
            <a:r>
              <a:rPr lang="en-US" sz="1200" dirty="0">
                <a:latin typeface="Inter" pitchFamily="34" charset="0"/>
                <a:ea typeface="Inter" pitchFamily="34" charset="-122"/>
                <a:cs typeface="Inter" pitchFamily="34" charset="-120"/>
              </a:rPr>
              <a:t>(UC-SNQ</a:t>
            </a:r>
            <a:r>
              <a:rPr lang="en-US" sz="975" dirty="0">
                <a:latin typeface="Inter" pitchFamily="34" charset="0"/>
                <a:ea typeface="Inter" pitchFamily="34" charset="-122"/>
                <a:cs typeface="Inter" pitchFamily="34" charset="-120"/>
              </a:rPr>
              <a:t>) • </a:t>
            </a:r>
            <a:r>
              <a:rPr lang="en-US" sz="1200" dirty="0"/>
              <a:t>July 2026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7E2123E4-A11A-5D06-BDA0-65620DF54FED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22" name="Google Shape;55;p14">
              <a:extLst>
                <a:ext uri="{FF2B5EF4-FFF2-40B4-BE49-F238E27FC236}">
                  <a16:creationId xmlns:a16="http://schemas.microsoft.com/office/drawing/2014/main" id="{DF1DD96B-C1C0-821C-1589-D77A5DAA34B9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2: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B9BDF67B-CD28-17D7-5CF1-EE3ECDE4D2AB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D0944B00-81BB-EE34-B3FB-1595A187D739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18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401" y="-107950"/>
            <a:ext cx="12383911" cy="696595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86780"/>
            <a:ext cx="5410200" cy="2047875"/>
          </a:xfrm>
          <a:prstGeom prst="rect">
            <a:avLst/>
          </a:prstGeom>
        </p:spPr>
      </p:pic>
      <p:grpSp>
        <p:nvGrpSpPr>
          <p:cNvPr id="60" name="Agrupar 59">
            <a:extLst>
              <a:ext uri="{FF2B5EF4-FFF2-40B4-BE49-F238E27FC236}">
                <a16:creationId xmlns:a16="http://schemas.microsoft.com/office/drawing/2014/main" id="{D3A9126A-4D9B-8EA0-D8E0-8C28DA899772}"/>
              </a:ext>
            </a:extLst>
          </p:cNvPr>
          <p:cNvGrpSpPr/>
          <p:nvPr/>
        </p:nvGrpSpPr>
        <p:grpSpPr>
          <a:xfrm>
            <a:off x="609600" y="1415355"/>
            <a:ext cx="457200" cy="457200"/>
            <a:chOff x="800100" y="1529655"/>
            <a:chExt cx="457200" cy="457200"/>
          </a:xfrm>
        </p:grpSpPr>
        <p:pic>
          <p:nvPicPr>
            <p:cNvPr id="6" name="SK-8-img-5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0100" y="1529655"/>
              <a:ext cx="457200" cy="457200"/>
            </a:xfrm>
            <a:prstGeom prst="rect">
              <a:avLst/>
            </a:prstGeom>
          </p:spPr>
        </p:pic>
        <p:pic>
          <p:nvPicPr>
            <p:cNvPr id="7" name="SK-8-img-6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5825" y="1643955"/>
              <a:ext cx="285750" cy="228600"/>
            </a:xfrm>
            <a:prstGeom prst="rect">
              <a:avLst/>
            </a:prstGeom>
          </p:spPr>
        </p:pic>
      </p:grpSp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300" y="1386780"/>
            <a:ext cx="5543550" cy="2047875"/>
          </a:xfrm>
          <a:prstGeom prst="rect">
            <a:avLst/>
          </a:prstGeom>
        </p:spPr>
      </p:pic>
      <p:grpSp>
        <p:nvGrpSpPr>
          <p:cNvPr id="59" name="Agrupar 58">
            <a:extLst>
              <a:ext uri="{FF2B5EF4-FFF2-40B4-BE49-F238E27FC236}">
                <a16:creationId xmlns:a16="http://schemas.microsoft.com/office/drawing/2014/main" id="{3BD42296-749B-7243-F16B-C7BBB0E2D839}"/>
              </a:ext>
            </a:extLst>
          </p:cNvPr>
          <p:cNvGrpSpPr/>
          <p:nvPr/>
        </p:nvGrpSpPr>
        <p:grpSpPr>
          <a:xfrm>
            <a:off x="6273800" y="1440755"/>
            <a:ext cx="457200" cy="457200"/>
            <a:chOff x="6438900" y="1529655"/>
            <a:chExt cx="457200" cy="457200"/>
          </a:xfrm>
        </p:grpSpPr>
        <p:pic>
          <p:nvPicPr>
            <p:cNvPr id="9" name="SK-8-img-8" descr="preencoded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38900" y="1529655"/>
              <a:ext cx="457200" cy="457200"/>
            </a:xfrm>
            <a:prstGeom prst="rect">
              <a:avLst/>
            </a:prstGeom>
          </p:spPr>
        </p:pic>
        <p:pic>
          <p:nvPicPr>
            <p:cNvPr id="10" name="SK-8-img-9" descr="preencoded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24625" y="1643955"/>
              <a:ext cx="285750" cy="228600"/>
            </a:xfrm>
            <a:prstGeom prst="rect">
              <a:avLst/>
            </a:prstGeom>
          </p:spPr>
        </p:pic>
      </p:grpSp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8900" y="3039368"/>
            <a:ext cx="4953000" cy="252413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3200" y="3091160"/>
            <a:ext cx="178594" cy="148828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4399" y="5981700"/>
            <a:ext cx="216000" cy="172800"/>
          </a:xfrm>
          <a:prstGeom prst="rect">
            <a:avLst/>
          </a:prstGeom>
        </p:spPr>
      </p:pic>
      <p:pic>
        <p:nvPicPr>
          <p:cNvPr id="22" name="SK-8-img-2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64112" y="5981700"/>
            <a:ext cx="216000" cy="172800"/>
          </a:xfrm>
          <a:prstGeom prst="rect">
            <a:avLst/>
          </a:prstGeom>
        </p:spPr>
      </p:pic>
      <p:pic>
        <p:nvPicPr>
          <p:cNvPr id="23" name="SK-8-img-2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82621" y="5981080"/>
            <a:ext cx="216000" cy="172800"/>
          </a:xfrm>
          <a:prstGeom prst="rect">
            <a:avLst/>
          </a:prstGeom>
        </p:spPr>
      </p:pic>
      <p:sp>
        <p:nvSpPr>
          <p:cNvPr id="28" name="SK-8-text-27"/>
          <p:cNvSpPr/>
          <p:nvPr/>
        </p:nvSpPr>
        <p:spPr>
          <a:xfrm>
            <a:off x="571500" y="762000"/>
            <a:ext cx="88200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pt-CV" sz="2850" b="1" dirty="0">
                <a:solidFill>
                  <a:srgbClr val="1A1C1E"/>
                </a:solidFill>
              </a:rPr>
              <a:t>Credit System and Learner Mobility</a:t>
            </a:r>
            <a:endParaRPr lang="en-US" sz="2850" b="1" dirty="0">
              <a:solidFill>
                <a:srgbClr val="1A1C1E"/>
              </a:solidFill>
            </a:endParaRPr>
          </a:p>
        </p:txBody>
      </p:sp>
      <p:sp>
        <p:nvSpPr>
          <p:cNvPr id="29" name="SK-8-text-28"/>
          <p:cNvSpPr/>
          <p:nvPr/>
        </p:nvSpPr>
        <p:spPr>
          <a:xfrm>
            <a:off x="1276350" y="1448693"/>
            <a:ext cx="42291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b="1" dirty="0">
                <a:solidFill>
                  <a:srgbClr val="1A1C1E"/>
                </a:solidFill>
              </a:rPr>
              <a:t>Higher</a:t>
            </a:r>
            <a:r>
              <a:rPr lang="en-US" sz="1800" b="1" dirty="0">
                <a:solidFill>
                  <a:srgbClr val="1A1C1E"/>
                </a:solidFill>
              </a:rPr>
              <a:t> Education</a:t>
            </a:r>
            <a:endParaRPr lang="en-US" sz="1800" dirty="0"/>
          </a:p>
        </p:txBody>
      </p:sp>
      <p:sp>
        <p:nvSpPr>
          <p:cNvPr id="30" name="SK-8-text-29"/>
          <p:cNvSpPr/>
          <p:nvPr/>
        </p:nvSpPr>
        <p:spPr>
          <a:xfrm>
            <a:off x="800100" y="2082105"/>
            <a:ext cx="5148000" cy="814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138"/>
              </a:lnSpc>
            </a:pPr>
            <a:r>
              <a:rPr lang="pt-CV" sz="1700" dirty="0"/>
              <a:t>Consolidated structure based on study</a:t>
            </a:r>
            <a:r>
              <a:rPr lang="pt-PT" sz="1700" dirty="0"/>
              <a:t>.</a:t>
            </a:r>
            <a:r>
              <a:rPr lang="pt-CV" sz="1700" dirty="0"/>
              <a:t> </a:t>
            </a:r>
            <a:endParaRPr lang="pt-PT" sz="1700" dirty="0"/>
          </a:p>
          <a:p>
            <a:pPr>
              <a:lnSpc>
                <a:spcPts val="2138"/>
              </a:lnSpc>
            </a:pPr>
            <a:r>
              <a:rPr lang="pt-CV" sz="1700" dirty="0"/>
              <a:t>Implementation of academic </a:t>
            </a:r>
            <a:r>
              <a:rPr lang="pt-CV" sz="1700" b="1" dirty="0"/>
              <a:t>credits</a:t>
            </a:r>
            <a:r>
              <a:rPr lang="pt-CV" sz="1700" dirty="0"/>
              <a:t> for accumulation and transfer (Decree-Law No. 13/2018)</a:t>
            </a:r>
            <a:r>
              <a:rPr lang="pt-PT" sz="1700" dirty="0"/>
              <a:t>.</a:t>
            </a:r>
            <a:endParaRPr lang="en-US" sz="1700" dirty="0"/>
          </a:p>
        </p:txBody>
      </p:sp>
      <p:sp>
        <p:nvSpPr>
          <p:cNvPr id="31" name="SK-8-textBg-30"/>
          <p:cNvSpPr/>
          <p:nvPr/>
        </p:nvSpPr>
        <p:spPr>
          <a:xfrm>
            <a:off x="800100" y="3048893"/>
            <a:ext cx="1527572" cy="238125"/>
          </a:xfrm>
          <a:prstGeom prst="roundRect">
            <a:avLst>
              <a:gd name="adj" fmla="val 50000"/>
            </a:avLst>
          </a:prstGeom>
          <a:solidFill>
            <a:srgbClr val="E9ED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CV"/>
          </a:p>
        </p:txBody>
      </p:sp>
      <p:sp>
        <p:nvSpPr>
          <p:cNvPr id="32" name="SK-8-text-31"/>
          <p:cNvSpPr/>
          <p:nvPr/>
        </p:nvSpPr>
        <p:spPr>
          <a:xfrm>
            <a:off x="885243" y="3057525"/>
            <a:ext cx="1671029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3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ECTS Alignment</a:t>
            </a:r>
            <a:endParaRPr lang="en-US" sz="1300" dirty="0"/>
          </a:p>
        </p:txBody>
      </p:sp>
      <p:sp>
        <p:nvSpPr>
          <p:cNvPr id="33" name="SK-8-text-32"/>
          <p:cNvSpPr/>
          <p:nvPr/>
        </p:nvSpPr>
        <p:spPr>
          <a:xfrm>
            <a:off x="6819900" y="1574105"/>
            <a:ext cx="60120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r>
              <a:rPr lang="en-US" sz="1800" b="1" dirty="0">
                <a:solidFill>
                  <a:srgbClr val="1A1C1E"/>
                </a:solidFill>
              </a:rPr>
              <a:t>TVET (</a:t>
            </a:r>
            <a:r>
              <a:rPr lang="pt-CV" b="1" dirty="0">
                <a:solidFill>
                  <a:srgbClr val="1A1C1E"/>
                </a:solidFill>
              </a:rPr>
              <a:t>Technical and Vocational Education </a:t>
            </a:r>
            <a:endParaRPr lang="pt-PT" b="1" dirty="0">
              <a:solidFill>
                <a:srgbClr val="1A1C1E"/>
              </a:solidFill>
            </a:endParaRPr>
          </a:p>
          <a:p>
            <a:r>
              <a:rPr lang="pt-PT" b="1" dirty="0">
                <a:solidFill>
                  <a:srgbClr val="1A1C1E"/>
                </a:solidFill>
              </a:rPr>
              <a:t>              </a:t>
            </a:r>
            <a:r>
              <a:rPr lang="pt-CV" b="1" dirty="0">
                <a:solidFill>
                  <a:srgbClr val="1A1C1E"/>
                </a:solidFill>
              </a:rPr>
              <a:t>and Training</a:t>
            </a:r>
            <a:r>
              <a:rPr lang="en-US" sz="1800" b="1" dirty="0">
                <a:solidFill>
                  <a:srgbClr val="1A1C1E"/>
                </a:solidFill>
              </a:rPr>
              <a:t>)</a:t>
            </a:r>
            <a:endParaRPr lang="en-US" sz="1800" dirty="0"/>
          </a:p>
        </p:txBody>
      </p:sp>
      <p:sp>
        <p:nvSpPr>
          <p:cNvPr id="34" name="SK-8-text-33"/>
          <p:cNvSpPr/>
          <p:nvPr/>
        </p:nvSpPr>
        <p:spPr>
          <a:xfrm>
            <a:off x="6438899" y="2082105"/>
            <a:ext cx="5267325" cy="814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138"/>
              </a:lnSpc>
            </a:pPr>
            <a:r>
              <a:rPr lang="pt-CV" sz="1700" b="1" dirty="0"/>
              <a:t>Modular</a:t>
            </a:r>
            <a:r>
              <a:rPr lang="pt-CV" sz="1700" dirty="0"/>
              <a:t> structure enabling progressive accumulation of units of competence throughout working life</a:t>
            </a:r>
            <a:r>
              <a:rPr lang="pt-PT" sz="1700" dirty="0"/>
              <a:t>.</a:t>
            </a:r>
            <a:endParaRPr lang="en-US" sz="1700" dirty="0"/>
          </a:p>
        </p:txBody>
      </p:sp>
      <p:sp>
        <p:nvSpPr>
          <p:cNvPr id="35" name="SK-8-text-34"/>
          <p:cNvSpPr/>
          <p:nvPr/>
        </p:nvSpPr>
        <p:spPr>
          <a:xfrm>
            <a:off x="6807994" y="3039368"/>
            <a:ext cx="5384006" cy="2524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en-US" sz="1300" b="1" dirty="0">
                <a:solidFill>
                  <a:srgbClr val="DC3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Gap: </a:t>
            </a:r>
            <a:r>
              <a:rPr lang="pt-CV" sz="1300" b="1" dirty="0">
                <a:solidFill>
                  <a:srgbClr val="DC3545"/>
                </a:solidFill>
                <a:latin typeface="Inter" pitchFamily="34" charset="0"/>
                <a:ea typeface="Inter" pitchFamily="34" charset="-122"/>
              </a:rPr>
              <a:t>Absence of formal credit transfer guidelines</a:t>
            </a:r>
            <a:endParaRPr lang="en-US" sz="1300" b="1" dirty="0">
              <a:solidFill>
                <a:srgbClr val="DC3545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6" name="SK-8-text-35"/>
          <p:cNvSpPr/>
          <p:nvPr/>
        </p:nvSpPr>
        <p:spPr>
          <a:xfrm>
            <a:off x="571500" y="3691830"/>
            <a:ext cx="55800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025"/>
              </a:lnSpc>
            </a:pPr>
            <a:r>
              <a:rPr lang="pt-CV" sz="1350" b="1" kern="0" spc="60" dirty="0">
                <a:solidFill>
                  <a:schemeClr val="bg2">
                    <a:lumMod val="25000"/>
                  </a:schemeClr>
                </a:solidFill>
              </a:rPr>
              <a:t>LEARNING PATHWAYS AND NQF PERMEABILITY</a:t>
            </a:r>
            <a:endParaRPr lang="en-US" sz="1350" b="1" kern="0" spc="6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02A3E2E1-A23C-614A-0528-2FB4A6DBD187}"/>
              </a:ext>
            </a:extLst>
          </p:cNvPr>
          <p:cNvGrpSpPr/>
          <p:nvPr/>
        </p:nvGrpSpPr>
        <p:grpSpPr>
          <a:xfrm>
            <a:off x="571500" y="5172075"/>
            <a:ext cx="1297781" cy="571500"/>
            <a:chOff x="571500" y="5400675"/>
            <a:chExt cx="1297781" cy="571500"/>
          </a:xfrm>
        </p:grpSpPr>
        <p:pic>
          <p:nvPicPr>
            <p:cNvPr id="13" name="SK-8-img-12" descr="preencoded.png"/>
            <p:cNvPicPr>
              <a:picLocks noChangeAspect="1"/>
            </p:cNvPicPr>
            <p:nvPr/>
          </p:nvPicPr>
          <p:blipFill>
            <a:blip r:embed="rId15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71500" y="5400675"/>
              <a:ext cx="1297781" cy="5715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</p:pic>
        <p:sp>
          <p:nvSpPr>
            <p:cNvPr id="37" name="SK-8-text-36"/>
            <p:cNvSpPr/>
            <p:nvPr/>
          </p:nvSpPr>
          <p:spPr>
            <a:xfrm>
              <a:off x="1139428" y="5459760"/>
              <a:ext cx="161925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600" b="1" dirty="0">
                  <a:solidFill>
                    <a:srgbClr val="44474E"/>
                  </a:solidFill>
                </a:rPr>
                <a:t>1</a:t>
              </a:r>
              <a:endParaRPr lang="en-US" sz="1600" dirty="0"/>
            </a:p>
          </p:txBody>
        </p:sp>
        <p:sp>
          <p:nvSpPr>
            <p:cNvPr id="38" name="SK-8-text-37"/>
            <p:cNvSpPr/>
            <p:nvPr/>
          </p:nvSpPr>
          <p:spPr>
            <a:xfrm>
              <a:off x="987028" y="5764560"/>
              <a:ext cx="466725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rgbClr val="44474E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Basic</a:t>
              </a:r>
              <a:endParaRPr lang="en-US" sz="1200" dirty="0"/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F583D568-C0ED-7B79-E5FE-587BCDF02F5D}"/>
              </a:ext>
            </a:extLst>
          </p:cNvPr>
          <p:cNvGrpSpPr/>
          <p:nvPr/>
        </p:nvGrpSpPr>
        <p:grpSpPr>
          <a:xfrm>
            <a:off x="1964531" y="5076825"/>
            <a:ext cx="1297781" cy="666750"/>
            <a:chOff x="1964531" y="5305425"/>
            <a:chExt cx="1297781" cy="666750"/>
          </a:xfrm>
        </p:grpSpPr>
        <p:pic>
          <p:nvPicPr>
            <p:cNvPr id="14" name="SK-8-img-13" descr="preencoded.png"/>
            <p:cNvPicPr>
              <a:picLocks noChangeAspect="1"/>
            </p:cNvPicPr>
            <p:nvPr/>
          </p:nvPicPr>
          <p:blipFill>
            <a:blip r:embed="rId16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964531" y="5305425"/>
              <a:ext cx="1297781" cy="666750"/>
            </a:xfrm>
            <a:prstGeom prst="rect">
              <a:avLst/>
            </a:prstGeom>
          </p:spPr>
        </p:pic>
        <p:sp>
          <p:nvSpPr>
            <p:cNvPr id="39" name="SK-8-text-38"/>
            <p:cNvSpPr/>
            <p:nvPr/>
          </p:nvSpPr>
          <p:spPr>
            <a:xfrm>
              <a:off x="2513409" y="5412135"/>
              <a:ext cx="200025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600" b="1" dirty="0">
                  <a:solidFill>
                    <a:srgbClr val="44474E"/>
                  </a:solidFill>
                </a:rPr>
                <a:t>2</a:t>
              </a:r>
              <a:endParaRPr lang="en-US" sz="1600" dirty="0"/>
            </a:p>
          </p:txBody>
        </p:sp>
        <p:sp>
          <p:nvSpPr>
            <p:cNvPr id="40" name="SK-8-text-39"/>
            <p:cNvSpPr/>
            <p:nvPr/>
          </p:nvSpPr>
          <p:spPr>
            <a:xfrm>
              <a:off x="2327672" y="5765063"/>
              <a:ext cx="571500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rgbClr val="44474E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Basic II</a:t>
              </a:r>
              <a:endParaRPr lang="en-US" sz="1200" dirty="0"/>
            </a:p>
          </p:txBody>
        </p:sp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2B03D254-7F25-6782-44F8-18AD935DAE19}"/>
              </a:ext>
            </a:extLst>
          </p:cNvPr>
          <p:cNvGrpSpPr/>
          <p:nvPr/>
        </p:nvGrpSpPr>
        <p:grpSpPr>
          <a:xfrm>
            <a:off x="3357563" y="4886325"/>
            <a:ext cx="1297781" cy="857250"/>
            <a:chOff x="3357563" y="5114925"/>
            <a:chExt cx="1297781" cy="857250"/>
          </a:xfrm>
        </p:grpSpPr>
        <p:pic>
          <p:nvPicPr>
            <p:cNvPr id="15" name="SK-8-img-14" descr="preencoded.png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357563" y="5114925"/>
              <a:ext cx="1297781" cy="857250"/>
            </a:xfrm>
            <a:prstGeom prst="rect">
              <a:avLst/>
            </a:prstGeom>
          </p:spPr>
        </p:pic>
        <p:sp>
          <p:nvSpPr>
            <p:cNvPr id="41" name="SK-8-text-40"/>
            <p:cNvSpPr/>
            <p:nvPr/>
          </p:nvSpPr>
          <p:spPr>
            <a:xfrm>
              <a:off x="3906441" y="5316885"/>
              <a:ext cx="200025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500" b="1" dirty="0">
                  <a:solidFill>
                    <a:srgbClr val="FFFFFF"/>
                  </a:solidFill>
                </a:rPr>
                <a:t>3</a:t>
              </a:r>
              <a:endParaRPr lang="en-US" sz="1500" dirty="0"/>
            </a:p>
          </p:txBody>
        </p:sp>
        <p:sp>
          <p:nvSpPr>
            <p:cNvPr id="42" name="SK-8-text-41"/>
            <p:cNvSpPr/>
            <p:nvPr/>
          </p:nvSpPr>
          <p:spPr>
            <a:xfrm>
              <a:off x="3625453" y="5621685"/>
              <a:ext cx="864000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</a:rPr>
                <a:t>Vocational</a:t>
              </a:r>
              <a:endParaRPr lang="en-US" sz="1200" dirty="0"/>
            </a:p>
          </p:txBody>
        </p:sp>
      </p:grp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5FAC691A-2A35-BB40-2FAC-4C65C4F27378}"/>
              </a:ext>
            </a:extLst>
          </p:cNvPr>
          <p:cNvGrpSpPr/>
          <p:nvPr/>
        </p:nvGrpSpPr>
        <p:grpSpPr>
          <a:xfrm>
            <a:off x="4750594" y="4695825"/>
            <a:ext cx="1297781" cy="1047750"/>
            <a:chOff x="4750594" y="4924425"/>
            <a:chExt cx="1297781" cy="1047750"/>
          </a:xfrm>
        </p:grpSpPr>
        <p:pic>
          <p:nvPicPr>
            <p:cNvPr id="16" name="SK-8-img-15" descr="preencoded.png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750594" y="4924425"/>
              <a:ext cx="1297781" cy="1047750"/>
            </a:xfrm>
            <a:prstGeom prst="rect">
              <a:avLst/>
            </a:prstGeom>
          </p:spPr>
        </p:pic>
        <p:sp>
          <p:nvSpPr>
            <p:cNvPr id="43" name="SK-8-text-42"/>
            <p:cNvSpPr/>
            <p:nvPr/>
          </p:nvSpPr>
          <p:spPr>
            <a:xfrm>
              <a:off x="5294709" y="5221635"/>
              <a:ext cx="209550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500" b="1" dirty="0">
                  <a:solidFill>
                    <a:srgbClr val="FFFFFF"/>
                  </a:solidFill>
                </a:rPr>
                <a:t>4</a:t>
              </a:r>
              <a:endParaRPr lang="en-US" sz="1500" dirty="0"/>
            </a:p>
          </p:txBody>
        </p:sp>
        <p:sp>
          <p:nvSpPr>
            <p:cNvPr id="44" name="SK-8-text-43"/>
            <p:cNvSpPr/>
            <p:nvPr/>
          </p:nvSpPr>
          <p:spPr>
            <a:xfrm>
              <a:off x="5028009" y="5602635"/>
              <a:ext cx="828000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Technical</a:t>
              </a:r>
              <a:endParaRPr lang="en-US" sz="1200" dirty="0"/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0CF50F1B-2ED5-BE7B-0A90-56ABCFB13A16}"/>
              </a:ext>
            </a:extLst>
          </p:cNvPr>
          <p:cNvGrpSpPr/>
          <p:nvPr/>
        </p:nvGrpSpPr>
        <p:grpSpPr>
          <a:xfrm>
            <a:off x="6179783" y="4505325"/>
            <a:ext cx="1297781" cy="1238250"/>
            <a:chOff x="6179783" y="4733925"/>
            <a:chExt cx="1297781" cy="1238250"/>
          </a:xfrm>
        </p:grpSpPr>
        <p:pic>
          <p:nvPicPr>
            <p:cNvPr id="17" name="SK-8-img-16" descr="preencoded.png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179783" y="4733925"/>
              <a:ext cx="1297781" cy="1238250"/>
            </a:xfrm>
            <a:prstGeom prst="rect">
              <a:avLst/>
            </a:prstGeom>
          </p:spPr>
        </p:pic>
        <p:sp>
          <p:nvSpPr>
            <p:cNvPr id="45" name="SK-8-text-44"/>
            <p:cNvSpPr/>
            <p:nvPr/>
          </p:nvSpPr>
          <p:spPr>
            <a:xfrm>
              <a:off x="6692503" y="5126385"/>
              <a:ext cx="200025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500" b="1" dirty="0">
                  <a:solidFill>
                    <a:srgbClr val="44474E"/>
                  </a:solidFill>
                </a:rPr>
                <a:t>5</a:t>
              </a:r>
              <a:endParaRPr lang="en-US" sz="1500" dirty="0"/>
            </a:p>
          </p:txBody>
        </p:sp>
        <p:sp>
          <p:nvSpPr>
            <p:cNvPr id="46" name="SK-8-text-45"/>
            <p:cNvSpPr/>
            <p:nvPr/>
          </p:nvSpPr>
          <p:spPr>
            <a:xfrm>
              <a:off x="6297215" y="5555010"/>
              <a:ext cx="1044000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Short-Cycle </a:t>
              </a:r>
            </a:p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HE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25AF039A-5600-DDFC-5A33-7AEE8C1C81A2}"/>
              </a:ext>
            </a:extLst>
          </p:cNvPr>
          <p:cNvGrpSpPr/>
          <p:nvPr/>
        </p:nvGrpSpPr>
        <p:grpSpPr>
          <a:xfrm>
            <a:off x="7536656" y="4219575"/>
            <a:ext cx="1297781" cy="1524000"/>
            <a:chOff x="7536656" y="4448175"/>
            <a:chExt cx="1297781" cy="1524000"/>
          </a:xfrm>
        </p:grpSpPr>
        <p:pic>
          <p:nvPicPr>
            <p:cNvPr id="18" name="SK-8-img-17" descr="preencoded.png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536656" y="4448175"/>
              <a:ext cx="1297781" cy="1524000"/>
            </a:xfrm>
            <a:prstGeom prst="rect">
              <a:avLst/>
            </a:prstGeom>
          </p:spPr>
        </p:pic>
        <p:sp>
          <p:nvSpPr>
            <p:cNvPr id="47" name="SK-8-text-46"/>
            <p:cNvSpPr/>
            <p:nvPr/>
          </p:nvSpPr>
          <p:spPr>
            <a:xfrm>
              <a:off x="8085534" y="4983510"/>
              <a:ext cx="200025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500" b="1" dirty="0">
                  <a:solidFill>
                    <a:srgbClr val="FFFFFF"/>
                  </a:solidFill>
                </a:rPr>
                <a:t>6</a:t>
              </a:r>
              <a:endParaRPr lang="en-US" sz="1500" dirty="0"/>
            </a:p>
          </p:txBody>
        </p:sp>
        <p:sp>
          <p:nvSpPr>
            <p:cNvPr id="48" name="SK-8-text-47"/>
            <p:cNvSpPr/>
            <p:nvPr/>
          </p:nvSpPr>
          <p:spPr>
            <a:xfrm>
              <a:off x="7790259" y="5364510"/>
              <a:ext cx="790575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Bachelor’s Degree</a:t>
              </a:r>
              <a:endParaRPr lang="en-US" sz="1200" dirty="0"/>
            </a:p>
          </p:txBody>
        </p:sp>
      </p:grp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40DF9C6B-18D4-9304-08FE-2E0D8CB866B2}"/>
              </a:ext>
            </a:extLst>
          </p:cNvPr>
          <p:cNvGrpSpPr/>
          <p:nvPr/>
        </p:nvGrpSpPr>
        <p:grpSpPr>
          <a:xfrm>
            <a:off x="8929688" y="4029075"/>
            <a:ext cx="1297781" cy="1714500"/>
            <a:chOff x="8929688" y="4257675"/>
            <a:chExt cx="1297781" cy="1714500"/>
          </a:xfrm>
        </p:grpSpPr>
        <p:pic>
          <p:nvPicPr>
            <p:cNvPr id="19" name="SK-8-img-18" descr="preencoded.pn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8929688" y="4257675"/>
              <a:ext cx="1297781" cy="1714500"/>
            </a:xfrm>
            <a:prstGeom prst="rect">
              <a:avLst/>
            </a:prstGeom>
          </p:spPr>
        </p:pic>
        <p:sp>
          <p:nvSpPr>
            <p:cNvPr id="49" name="SK-8-text-48"/>
            <p:cNvSpPr/>
            <p:nvPr/>
          </p:nvSpPr>
          <p:spPr>
            <a:xfrm>
              <a:off x="9478566" y="4888260"/>
              <a:ext cx="200025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500" b="1" dirty="0">
                  <a:solidFill>
                    <a:srgbClr val="FFFFFF"/>
                  </a:solidFill>
                </a:rPr>
                <a:t>7</a:t>
              </a:r>
              <a:endParaRPr lang="en-US" sz="1500" dirty="0"/>
            </a:p>
          </p:txBody>
        </p:sp>
        <p:sp>
          <p:nvSpPr>
            <p:cNvPr id="50" name="SK-8-text-49"/>
            <p:cNvSpPr/>
            <p:nvPr/>
          </p:nvSpPr>
          <p:spPr>
            <a:xfrm>
              <a:off x="9254728" y="5297835"/>
              <a:ext cx="647700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Master’s Degree</a:t>
              </a:r>
              <a:endParaRPr lang="en-US" sz="1200" dirty="0"/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E977F24E-040B-9887-DFE0-EF8B784E5A1E}"/>
              </a:ext>
            </a:extLst>
          </p:cNvPr>
          <p:cNvGrpSpPr/>
          <p:nvPr/>
        </p:nvGrpSpPr>
        <p:grpSpPr>
          <a:xfrm>
            <a:off x="10322719" y="3838575"/>
            <a:ext cx="1297781" cy="1905000"/>
            <a:chOff x="10322719" y="4067175"/>
            <a:chExt cx="1297781" cy="1905000"/>
          </a:xfrm>
        </p:grpSpPr>
        <p:pic>
          <p:nvPicPr>
            <p:cNvPr id="20" name="SK-8-img-19" descr="preencoded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322719" y="4067175"/>
              <a:ext cx="1297781" cy="1905000"/>
            </a:xfrm>
            <a:prstGeom prst="rect">
              <a:avLst/>
            </a:prstGeom>
          </p:spPr>
        </p:pic>
        <p:sp>
          <p:nvSpPr>
            <p:cNvPr id="51" name="SK-8-text-50"/>
            <p:cNvSpPr/>
            <p:nvPr/>
          </p:nvSpPr>
          <p:spPr>
            <a:xfrm>
              <a:off x="10871597" y="4793010"/>
              <a:ext cx="200025" cy="28575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2250"/>
                </a:lnSpc>
                <a:buNone/>
              </a:pPr>
              <a:r>
                <a:rPr lang="en-US" sz="1500" b="1" dirty="0">
                  <a:solidFill>
                    <a:srgbClr val="FFFFFF"/>
                  </a:solidFill>
                </a:rPr>
                <a:t>8</a:t>
              </a:r>
              <a:endParaRPr lang="en-US" sz="1500" dirty="0"/>
            </a:p>
          </p:txBody>
        </p:sp>
        <p:sp>
          <p:nvSpPr>
            <p:cNvPr id="52" name="SK-8-text-51"/>
            <p:cNvSpPr/>
            <p:nvPr/>
          </p:nvSpPr>
          <p:spPr>
            <a:xfrm>
              <a:off x="10500122" y="5297835"/>
              <a:ext cx="942975" cy="14853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 algn="ctr">
                <a:lnSpc>
                  <a:spcPts val="1170"/>
                </a:lnSpc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Inter" pitchFamily="34" charset="0"/>
                  <a:ea typeface="Inter" pitchFamily="34" charset="-122"/>
                </a:rPr>
                <a:t>Doctoral Degree</a:t>
              </a:r>
              <a:endParaRPr lang="en-US" sz="1200" dirty="0"/>
            </a:p>
          </p:txBody>
        </p:sp>
      </p:grpSp>
      <p:sp>
        <p:nvSpPr>
          <p:cNvPr id="53" name="SK-8-text-52"/>
          <p:cNvSpPr/>
          <p:nvPr/>
        </p:nvSpPr>
        <p:spPr>
          <a:xfrm>
            <a:off x="1171575" y="5978525"/>
            <a:ext cx="246888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MODULAR ACUMULATION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4" name="SK-8-text-53"/>
          <p:cNvSpPr/>
          <p:nvPr/>
        </p:nvSpPr>
        <p:spPr>
          <a:xfrm>
            <a:off x="5170488" y="5991225"/>
            <a:ext cx="32918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200" b="1" dirty="0">
                <a:solidFill>
                  <a:srgbClr val="0044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ACADEMIC PERMEABILITY</a:t>
            </a:r>
            <a:endParaRPr lang="en-US" sz="1200" dirty="0"/>
          </a:p>
        </p:txBody>
      </p:sp>
      <p:sp>
        <p:nvSpPr>
          <p:cNvPr id="55" name="SK-8-text-54"/>
          <p:cNvSpPr/>
          <p:nvPr/>
        </p:nvSpPr>
        <p:spPr>
          <a:xfrm>
            <a:off x="8162331" y="5997724"/>
            <a:ext cx="29241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CREDIT TRANSFER</a:t>
            </a:r>
            <a:endParaRPr lang="en-US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3A9404C8-E5B3-C195-2E26-DE48ACE5C1D4}"/>
              </a:ext>
            </a:extLst>
          </p:cNvPr>
          <p:cNvGrpSpPr/>
          <p:nvPr/>
        </p:nvGrpSpPr>
        <p:grpSpPr>
          <a:xfrm>
            <a:off x="8534838" y="6458622"/>
            <a:ext cx="3190532" cy="200025"/>
            <a:chOff x="8522138" y="6509422"/>
            <a:chExt cx="3190532" cy="200025"/>
          </a:xfrm>
        </p:grpSpPr>
        <p:pic>
          <p:nvPicPr>
            <p:cNvPr id="24" name="SK-8-img-23" descr="preencoded.png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8522138" y="6515521"/>
              <a:ext cx="180000" cy="180000"/>
            </a:xfrm>
            <a:prstGeom prst="rect">
              <a:avLst/>
            </a:prstGeom>
          </p:spPr>
        </p:pic>
        <p:sp>
          <p:nvSpPr>
            <p:cNvPr id="56" name="SK-8-text-55"/>
            <p:cNvSpPr/>
            <p:nvPr/>
          </p:nvSpPr>
          <p:spPr>
            <a:xfrm>
              <a:off x="8724670" y="6509422"/>
              <a:ext cx="2988000" cy="200025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575"/>
                </a:lnSpc>
                <a:buNone/>
              </a:pP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Higher Education (ECTS Credits)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76" name="Agrupar 75">
            <a:extLst>
              <a:ext uri="{FF2B5EF4-FFF2-40B4-BE49-F238E27FC236}">
                <a16:creationId xmlns:a16="http://schemas.microsoft.com/office/drawing/2014/main" id="{965975F6-EFE3-9C25-DCFD-AD743E99B15F}"/>
              </a:ext>
            </a:extLst>
          </p:cNvPr>
          <p:cNvGrpSpPr/>
          <p:nvPr/>
        </p:nvGrpSpPr>
        <p:grpSpPr>
          <a:xfrm>
            <a:off x="3368213" y="6452420"/>
            <a:ext cx="2720251" cy="216000"/>
            <a:chOff x="3419013" y="6503220"/>
            <a:chExt cx="2720251" cy="216000"/>
          </a:xfrm>
        </p:grpSpPr>
        <p:pic>
          <p:nvPicPr>
            <p:cNvPr id="25" name="SK-8-img-24" descr="preencoded.png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419013" y="6503220"/>
              <a:ext cx="216000" cy="216000"/>
            </a:xfrm>
            <a:prstGeom prst="rect">
              <a:avLst/>
            </a:prstGeom>
          </p:spPr>
        </p:pic>
        <p:sp>
          <p:nvSpPr>
            <p:cNvPr id="57" name="SK-8-text-56"/>
            <p:cNvSpPr/>
            <p:nvPr/>
          </p:nvSpPr>
          <p:spPr>
            <a:xfrm>
              <a:off x="3655264" y="6518608"/>
              <a:ext cx="2484000" cy="200025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575"/>
                </a:lnSpc>
                <a:buNone/>
              </a:pPr>
              <a:r>
                <a:rPr lang="en-US" sz="1300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TVET (Unit-Based Credits</a:t>
              </a:r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)</a:t>
              </a:r>
              <a:endParaRPr lang="en-US" sz="1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5CDD42EA-FC52-5456-C79B-5EF670178812}"/>
              </a:ext>
            </a:extLst>
          </p:cNvPr>
          <p:cNvGrpSpPr/>
          <p:nvPr/>
        </p:nvGrpSpPr>
        <p:grpSpPr>
          <a:xfrm>
            <a:off x="6135767" y="6468481"/>
            <a:ext cx="4352092" cy="222099"/>
            <a:chOff x="6224667" y="6506581"/>
            <a:chExt cx="4352092" cy="222099"/>
          </a:xfrm>
        </p:grpSpPr>
        <p:pic>
          <p:nvPicPr>
            <p:cNvPr id="26" name="SK-8-img-25" descr="preencoded.png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224667" y="6512680"/>
              <a:ext cx="216000" cy="21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</p:pic>
        <p:sp>
          <p:nvSpPr>
            <p:cNvPr id="58" name="SK-8-text-57"/>
            <p:cNvSpPr/>
            <p:nvPr/>
          </p:nvSpPr>
          <p:spPr>
            <a:xfrm>
              <a:off x="6500059" y="6506581"/>
              <a:ext cx="4076700" cy="200025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>
                <a:lnSpc>
                  <a:spcPts val="1575"/>
                </a:lnSpc>
              </a:pPr>
              <a:r>
                <a:rPr lang="en-US" sz="1300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Critical Transition Zone</a:t>
              </a:r>
              <a:endParaRPr lang="en-US" sz="13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DE2A03BB-D306-8B2A-A4C4-1D0DEDDBAFF6}"/>
              </a:ext>
            </a:extLst>
          </p:cNvPr>
          <p:cNvGrpSpPr/>
          <p:nvPr/>
        </p:nvGrpSpPr>
        <p:grpSpPr>
          <a:xfrm>
            <a:off x="697400" y="6426621"/>
            <a:ext cx="2737830" cy="228512"/>
            <a:chOff x="710100" y="6490121"/>
            <a:chExt cx="2737830" cy="228512"/>
          </a:xfrm>
        </p:grpSpPr>
        <p:pic>
          <p:nvPicPr>
            <p:cNvPr id="61" name="SK-8-img-24" descr="preencoded.png">
              <a:extLst>
                <a:ext uri="{FF2B5EF4-FFF2-40B4-BE49-F238E27FC236}">
                  <a16:creationId xmlns:a16="http://schemas.microsoft.com/office/drawing/2014/main" id="{42F41641-B17A-6A3C-4AA2-BCB096677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10100" y="6490121"/>
              <a:ext cx="216000" cy="2160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</p:pic>
        <p:sp>
          <p:nvSpPr>
            <p:cNvPr id="62" name="SK-8-text-56">
              <a:extLst>
                <a:ext uri="{FF2B5EF4-FFF2-40B4-BE49-F238E27FC236}">
                  <a16:creationId xmlns:a16="http://schemas.microsoft.com/office/drawing/2014/main" id="{AA3910B5-8225-174F-B903-A8367DEBAEB6}"/>
                </a:ext>
              </a:extLst>
            </p:cNvPr>
            <p:cNvSpPr/>
            <p:nvPr/>
          </p:nvSpPr>
          <p:spPr>
            <a:xfrm>
              <a:off x="963930" y="6518608"/>
              <a:ext cx="2484000" cy="200025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575"/>
                </a:lnSpc>
                <a:buNone/>
              </a:pPr>
              <a:r>
                <a:rPr lang="en-US" sz="1300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TVET (Unit-Based Credits</a:t>
              </a:r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)</a:t>
              </a:r>
              <a:endParaRPr lang="en-US" sz="105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34B66ABB-E953-1BDC-52E0-641D33D1F9F8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80" name="Google Shape;55;p14">
              <a:extLst>
                <a:ext uri="{FF2B5EF4-FFF2-40B4-BE49-F238E27FC236}">
                  <a16:creationId xmlns:a16="http://schemas.microsoft.com/office/drawing/2014/main" id="{2E40323C-094C-0F9C-821E-B14F82FBB353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2: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53C30887-23C6-A432-9FC3-968F877C3A97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26DADC10-8705-B9CD-FA0F-9A6093339014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19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" y="0"/>
            <a:ext cx="12192000" cy="685800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86780"/>
            <a:ext cx="2762250" cy="53340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750" y="1386780"/>
            <a:ext cx="4972050" cy="53340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800" y="1386780"/>
            <a:ext cx="3314700" cy="53340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2" y="2194322"/>
            <a:ext cx="190500" cy="15240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4343" y="2303181"/>
            <a:ext cx="3022042" cy="420879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2" y="3105596"/>
            <a:ext cx="190500" cy="15240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7185" y="3158219"/>
            <a:ext cx="2853690" cy="499889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2" y="4016871"/>
            <a:ext cx="190500" cy="15240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40500" y="3940437"/>
            <a:ext cx="3581400" cy="407789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2" y="4928146"/>
            <a:ext cx="190500" cy="152400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40499" y="4910411"/>
            <a:ext cx="3055886" cy="410229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2" y="5959673"/>
            <a:ext cx="190500" cy="152400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57185" y="5761881"/>
            <a:ext cx="2853690" cy="416681"/>
          </a:xfrm>
          <a:prstGeom prst="rect">
            <a:avLst/>
          </a:prstGeom>
        </p:spPr>
      </p:pic>
      <p:sp>
        <p:nvSpPr>
          <p:cNvPr id="23" name="SK-9-text-22"/>
          <p:cNvSpPr/>
          <p:nvPr/>
        </p:nvSpPr>
        <p:spPr>
          <a:xfrm>
            <a:off x="571500" y="762000"/>
            <a:ext cx="116205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20"/>
              </a:lnSpc>
            </a:pPr>
            <a:r>
              <a:rPr lang="pt-CV" sz="2850" b="1" dirty="0">
                <a:solidFill>
                  <a:srgbClr val="1A1C1E"/>
                </a:solidFill>
              </a:rPr>
              <a:t>Evidence of Alignment with the ACQF</a:t>
            </a:r>
            <a:endParaRPr lang="en-US" sz="2850" b="1" dirty="0">
              <a:solidFill>
                <a:srgbClr val="1A1C1E"/>
              </a:solidFill>
            </a:endParaRPr>
          </a:p>
        </p:txBody>
      </p:sp>
      <p:sp>
        <p:nvSpPr>
          <p:cNvPr id="24" name="SK-9-text-23"/>
          <p:cNvSpPr/>
          <p:nvPr/>
        </p:nvSpPr>
        <p:spPr>
          <a:xfrm>
            <a:off x="762000" y="1386780"/>
            <a:ext cx="3649717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kern="0" spc="30" dirty="0">
                <a:solidFill>
                  <a:srgbClr val="0044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CRITERIO 2 DIMENSION</a:t>
            </a:r>
            <a:endParaRPr lang="en-US" sz="1400" dirty="0"/>
          </a:p>
        </p:txBody>
      </p:sp>
      <p:sp>
        <p:nvSpPr>
          <p:cNvPr id="25" name="SK-9-text-24"/>
          <p:cNvSpPr/>
          <p:nvPr/>
        </p:nvSpPr>
        <p:spPr>
          <a:xfrm>
            <a:off x="3524250" y="1386780"/>
            <a:ext cx="632425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LEGISLATIVE / INSTITUTIONAL EVIDENCE</a:t>
            </a:r>
            <a:endParaRPr lang="en-US" sz="1400" dirty="0"/>
          </a:p>
        </p:txBody>
      </p:sp>
      <p:sp>
        <p:nvSpPr>
          <p:cNvPr id="26" name="SK-9-text-25"/>
          <p:cNvSpPr/>
          <p:nvPr/>
        </p:nvSpPr>
        <p:spPr>
          <a:xfrm>
            <a:off x="8496300" y="1386780"/>
            <a:ext cx="3695700" cy="533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kern="0" spc="30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INDICATOR/ IMPACT DATA</a:t>
            </a:r>
            <a:endParaRPr lang="en-US" sz="1400" dirty="0"/>
          </a:p>
        </p:txBody>
      </p:sp>
      <p:sp>
        <p:nvSpPr>
          <p:cNvPr id="27" name="SK-9-text-26"/>
          <p:cNvSpPr/>
          <p:nvPr/>
        </p:nvSpPr>
        <p:spPr>
          <a:xfrm>
            <a:off x="742952" y="1920180"/>
            <a:ext cx="2381250" cy="911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0044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Learning Outcomes Foundation</a:t>
            </a:r>
            <a:endParaRPr lang="en-US" sz="1400" dirty="0"/>
          </a:p>
        </p:txBody>
      </p:sp>
      <p:sp>
        <p:nvSpPr>
          <p:cNvPr id="28" name="SK-9-text-27"/>
          <p:cNvSpPr/>
          <p:nvPr/>
        </p:nvSpPr>
        <p:spPr>
          <a:xfrm>
            <a:off x="3524250" y="2116782"/>
            <a:ext cx="687514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Joint Order No. 10/2020</a:t>
            </a:r>
            <a:endParaRPr lang="en-US" sz="135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9" name="SK-9-text-28"/>
          <p:cNvSpPr/>
          <p:nvPr/>
        </p:nvSpPr>
        <p:spPr>
          <a:xfrm>
            <a:off x="3524250" y="2394793"/>
            <a:ext cx="866775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Legislative Decree No. 13/2018 (Higher Education)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0" name="SK-9-text-29"/>
          <p:cNvSpPr/>
          <p:nvPr/>
        </p:nvSpPr>
        <p:spPr>
          <a:xfrm>
            <a:off x="8087125" y="2368514"/>
            <a:ext cx="35814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Competency Based Approach</a:t>
            </a:r>
            <a:endParaRPr lang="en-US" sz="1500" dirty="0"/>
          </a:p>
        </p:txBody>
      </p:sp>
      <p:sp>
        <p:nvSpPr>
          <p:cNvPr id="31" name="SK-9-text-30"/>
          <p:cNvSpPr/>
          <p:nvPr/>
        </p:nvSpPr>
        <p:spPr>
          <a:xfrm>
            <a:off x="742952" y="2831455"/>
            <a:ext cx="2381250" cy="911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0044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Recognition of Prior Learning (RPL/RVCC)</a:t>
            </a:r>
            <a:endParaRPr lang="en-US" sz="1400" dirty="0"/>
          </a:p>
        </p:txBody>
      </p:sp>
      <p:sp>
        <p:nvSpPr>
          <p:cNvPr id="32" name="SK-9-text-31"/>
          <p:cNvSpPr/>
          <p:nvPr/>
        </p:nvSpPr>
        <p:spPr>
          <a:xfrm>
            <a:off x="3524250" y="3028057"/>
            <a:ext cx="564070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Decree-Law No. 54/2014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3" name="SK-9-text-32"/>
          <p:cNvSpPr/>
          <p:nvPr/>
        </p:nvSpPr>
        <p:spPr>
          <a:xfrm>
            <a:off x="3524250" y="3306068"/>
            <a:ext cx="790384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NQS Coordination Unit (UC-SNQ)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4" name="SK-9-text-33"/>
          <p:cNvSpPr/>
          <p:nvPr/>
        </p:nvSpPr>
        <p:spPr>
          <a:xfrm>
            <a:off x="8094345" y="3257640"/>
            <a:ext cx="35814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Integrated National System</a:t>
            </a:r>
            <a:endParaRPr lang="en-US" sz="1500" dirty="0"/>
          </a:p>
        </p:txBody>
      </p:sp>
      <p:sp>
        <p:nvSpPr>
          <p:cNvPr id="35" name="SK-9-text-34"/>
          <p:cNvSpPr/>
          <p:nvPr/>
        </p:nvSpPr>
        <p:spPr>
          <a:xfrm>
            <a:off x="742952" y="3742730"/>
            <a:ext cx="2381250" cy="911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0044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Outcomes and External Efficiency</a:t>
            </a:r>
            <a:endParaRPr lang="en-US" sz="1400" dirty="0"/>
          </a:p>
        </p:txBody>
      </p:sp>
      <p:sp>
        <p:nvSpPr>
          <p:cNvPr id="36" name="SK-9-text-35"/>
          <p:cNvSpPr/>
          <p:nvPr/>
        </p:nvSpPr>
        <p:spPr>
          <a:xfrm>
            <a:off x="3524250" y="3939332"/>
            <a:ext cx="708088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UC-SNQ Monitoring </a:t>
            </a:r>
            <a:r>
              <a:rPr lang="pt-PT" sz="1400" dirty="0">
                <a:latin typeface="Inter" panose="020B0502030000000004" pitchFamily="34" charset="0"/>
                <a:ea typeface="Inter" panose="020B0502030000000004" pitchFamily="34" charset="0"/>
              </a:rPr>
              <a:t>Data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7" name="SK-9-text-36"/>
          <p:cNvSpPr/>
          <p:nvPr/>
        </p:nvSpPr>
        <p:spPr>
          <a:xfrm>
            <a:off x="3524250" y="4217343"/>
            <a:ext cx="72866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Scaled-Up Certification System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8" name="SK-9-text-37"/>
          <p:cNvSpPr/>
          <p:nvPr/>
        </p:nvSpPr>
        <p:spPr>
          <a:xfrm>
            <a:off x="8028178" y="4008746"/>
            <a:ext cx="38160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74,7% </a:t>
            </a:r>
            <a:r>
              <a:rPr lang="en-US" sz="1500" b="1" dirty="0" err="1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Labour</a:t>
            </a: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 Market Insertion Rate (2025</a:t>
            </a:r>
            <a:r>
              <a:rPr lang="en-US" sz="14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)</a:t>
            </a:r>
          </a:p>
        </p:txBody>
      </p:sp>
      <p:sp>
        <p:nvSpPr>
          <p:cNvPr id="39" name="SK-9-text-38"/>
          <p:cNvSpPr/>
          <p:nvPr/>
        </p:nvSpPr>
        <p:spPr>
          <a:xfrm>
            <a:off x="742952" y="4654004"/>
            <a:ext cx="2381250" cy="911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0044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Methodological Alignment</a:t>
            </a:r>
            <a:endParaRPr lang="en-US" sz="1400" dirty="0"/>
          </a:p>
        </p:txBody>
      </p:sp>
      <p:sp>
        <p:nvSpPr>
          <p:cNvPr id="40" name="SK-9-text-39"/>
          <p:cNvSpPr/>
          <p:nvPr/>
        </p:nvSpPr>
        <p:spPr>
          <a:xfrm>
            <a:off x="3524250" y="4850606"/>
            <a:ext cx="866775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4-Stage RPL Process (EU/ACQF-Aligned)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1" name="SK-9-text-40"/>
          <p:cNvSpPr/>
          <p:nvPr/>
        </p:nvSpPr>
        <p:spPr>
          <a:xfrm>
            <a:off x="3524250" y="5128617"/>
            <a:ext cx="66008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Cedefop Guidelines (2023)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2" name="SK-9-text-41"/>
          <p:cNvSpPr/>
          <p:nvPr/>
        </p:nvSpPr>
        <p:spPr>
          <a:xfrm>
            <a:off x="8109020" y="4964877"/>
            <a:ext cx="35667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75"/>
              </a:lnSpc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ACQF Continental Standard</a:t>
            </a:r>
          </a:p>
        </p:txBody>
      </p:sp>
      <p:sp>
        <p:nvSpPr>
          <p:cNvPr id="43" name="SK-9-text-42"/>
          <p:cNvSpPr/>
          <p:nvPr/>
        </p:nvSpPr>
        <p:spPr>
          <a:xfrm>
            <a:off x="742952" y="5565279"/>
            <a:ext cx="3901966" cy="9117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400" b="1" dirty="0">
                <a:solidFill>
                  <a:srgbClr val="0044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 and Partnership</a:t>
            </a:r>
            <a:endParaRPr lang="en-US" sz="1400" dirty="0"/>
          </a:p>
        </p:txBody>
      </p:sp>
      <p:sp>
        <p:nvSpPr>
          <p:cNvPr id="44" name="SK-9-text-43"/>
          <p:cNvSpPr/>
          <p:nvPr/>
        </p:nvSpPr>
        <p:spPr>
          <a:xfrm>
            <a:off x="3524250" y="5762179"/>
            <a:ext cx="666940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90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Sector Technical Committees (STCs)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5" name="SK-9-text-44"/>
          <p:cNvSpPr/>
          <p:nvPr/>
        </p:nvSpPr>
        <p:spPr>
          <a:xfrm>
            <a:off x="3524250" y="6040189"/>
            <a:ext cx="72866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400" dirty="0">
                <a:latin typeface="Inter" panose="020B0502030000000004" pitchFamily="34" charset="0"/>
                <a:ea typeface="Inter" panose="020B0502030000000004" pitchFamily="34" charset="0"/>
              </a:rPr>
              <a:t>Rede de Centros Públicos e Privados</a:t>
            </a:r>
          </a:p>
        </p:txBody>
      </p:sp>
      <p:sp>
        <p:nvSpPr>
          <p:cNvPr id="46" name="SK-9-text-45"/>
          <p:cNvSpPr/>
          <p:nvPr/>
        </p:nvSpPr>
        <p:spPr>
          <a:xfrm>
            <a:off x="8101682" y="5793723"/>
            <a:ext cx="35814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500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Active Sectoral Validation</a:t>
            </a: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764BA3FB-B111-B172-1A8B-944C3BF2D61B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48" name="Google Shape;55;p14">
              <a:extLst>
                <a:ext uri="{FF2B5EF4-FFF2-40B4-BE49-F238E27FC236}">
                  <a16:creationId xmlns:a16="http://schemas.microsoft.com/office/drawing/2014/main" id="{E9DA0DFC-F19D-D447-83FC-1CDC9FE56BA5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2: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F2EF6335-384A-4AD7-B80C-4A1FB5A09260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07525D62-E8B0-FB4F-409C-2D6ED30ACAB0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20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647" y="1510605"/>
            <a:ext cx="3594347" cy="478542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653480"/>
            <a:ext cx="457200" cy="45720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1767780"/>
            <a:ext cx="285750" cy="22860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0750" y="1510605"/>
            <a:ext cx="3594052" cy="478542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9350" y="1653480"/>
            <a:ext cx="457200" cy="45720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5075" y="1767780"/>
            <a:ext cx="285750" cy="22860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89998" y="1510605"/>
            <a:ext cx="3873401" cy="478542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8599" y="1653480"/>
            <a:ext cx="457200" cy="45720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04324" y="1767780"/>
            <a:ext cx="285750" cy="22860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6375" y="6543675"/>
            <a:ext cx="238125" cy="19050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67500" y="6543675"/>
            <a:ext cx="238125" cy="190500"/>
          </a:xfrm>
          <a:prstGeom prst="rect">
            <a:avLst/>
          </a:prstGeom>
        </p:spPr>
      </p:pic>
      <p:sp>
        <p:nvSpPr>
          <p:cNvPr id="17" name="SK-10-text-16"/>
          <p:cNvSpPr/>
          <p:nvPr/>
        </p:nvSpPr>
        <p:spPr>
          <a:xfrm>
            <a:off x="2155299" y="681260"/>
            <a:ext cx="81000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600" b="1" dirty="0">
                <a:solidFill>
                  <a:srgbClr val="1A1C1E"/>
                </a:solidFill>
              </a:rPr>
              <a:t>Synthesis: Progress, Challenges and Way Forward</a:t>
            </a:r>
            <a:endParaRPr lang="en-US" sz="2600" dirty="0"/>
          </a:p>
        </p:txBody>
      </p:sp>
      <p:sp>
        <p:nvSpPr>
          <p:cNvPr id="18" name="SK-10-text-17"/>
          <p:cNvSpPr/>
          <p:nvPr/>
        </p:nvSpPr>
        <p:spPr>
          <a:xfrm>
            <a:off x="1409700" y="1710630"/>
            <a:ext cx="28575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98754"/>
                </a:solidFill>
              </a:rPr>
              <a:t>PROGRESS</a:t>
            </a:r>
            <a:endParaRPr lang="en-US" sz="1800" dirty="0"/>
          </a:p>
        </p:txBody>
      </p:sp>
      <p:sp>
        <p:nvSpPr>
          <p:cNvPr id="19" name="SK-10-text-18"/>
          <p:cNvSpPr/>
          <p:nvPr/>
        </p:nvSpPr>
        <p:spPr>
          <a:xfrm>
            <a:off x="599684" y="2282130"/>
            <a:ext cx="3999548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TVET Maturity</a:t>
            </a:r>
            <a:endParaRPr lang="en-US" sz="1425" dirty="0"/>
          </a:p>
        </p:txBody>
      </p:sp>
      <p:sp>
        <p:nvSpPr>
          <p:cNvPr id="20" name="SK-10-text-19"/>
          <p:cNvSpPr/>
          <p:nvPr/>
        </p:nvSpPr>
        <p:spPr>
          <a:xfrm>
            <a:off x="562106" y="2572643"/>
            <a:ext cx="330205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Consolidated system based on competences and learning outcomes</a:t>
            </a:r>
            <a:r>
              <a:rPr lang="en-US" sz="1400" dirty="0">
                <a:solidFill>
                  <a:srgbClr val="44474E"/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1" name="SK-10-text-20"/>
          <p:cNvSpPr/>
          <p:nvPr/>
        </p:nvSpPr>
        <p:spPr>
          <a:xfrm>
            <a:off x="574632" y="3267213"/>
            <a:ext cx="4433888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RPL </a:t>
            </a:r>
            <a:r>
              <a:rPr lang="en-US" sz="1425" b="1" dirty="0" err="1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Scalling</a:t>
            </a: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-Up</a:t>
            </a:r>
            <a:endParaRPr lang="en-US" sz="1425" dirty="0"/>
          </a:p>
        </p:txBody>
      </p:sp>
      <p:sp>
        <p:nvSpPr>
          <p:cNvPr id="22" name="SK-10-text-21"/>
          <p:cNvSpPr/>
          <p:nvPr/>
        </p:nvSpPr>
        <p:spPr>
          <a:xfrm>
            <a:off x="562106" y="3593822"/>
            <a:ext cx="34671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Successful transition from pilot projects to national scale (824 certificates)</a:t>
            </a:r>
            <a:r>
              <a:rPr lang="pt-PT" sz="14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3" name="SK-10-text-22"/>
          <p:cNvSpPr/>
          <p:nvPr/>
        </p:nvSpPr>
        <p:spPr>
          <a:xfrm>
            <a:off x="562106" y="4182368"/>
            <a:ext cx="244800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Employment Rate</a:t>
            </a:r>
            <a:endParaRPr lang="en-US" sz="1425" dirty="0"/>
          </a:p>
        </p:txBody>
      </p:sp>
      <p:sp>
        <p:nvSpPr>
          <p:cNvPr id="24" name="SK-10-text-23"/>
          <p:cNvSpPr/>
          <p:nvPr/>
        </p:nvSpPr>
        <p:spPr>
          <a:xfrm>
            <a:off x="549580" y="4508976"/>
            <a:ext cx="33656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Robust growth in labour market insertion, reaching 74.7% in 2025.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5" name="SK-10-text-24"/>
          <p:cNvSpPr/>
          <p:nvPr/>
        </p:nvSpPr>
        <p:spPr>
          <a:xfrm>
            <a:off x="549580" y="5025330"/>
            <a:ext cx="252000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Institutional Collaboration</a:t>
            </a:r>
            <a:endParaRPr lang="en-US" sz="1425" dirty="0"/>
          </a:p>
        </p:txBody>
      </p:sp>
      <p:sp>
        <p:nvSpPr>
          <p:cNvPr id="26" name="SK-10-text-25"/>
          <p:cNvSpPr/>
          <p:nvPr/>
        </p:nvSpPr>
        <p:spPr>
          <a:xfrm>
            <a:off x="512002" y="5476705"/>
            <a:ext cx="3543176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Effective coordination between Government, STCs, and Training Centres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7" name="SK-10-text-26"/>
          <p:cNvSpPr/>
          <p:nvPr/>
        </p:nvSpPr>
        <p:spPr>
          <a:xfrm>
            <a:off x="5168950" y="1710630"/>
            <a:ext cx="230886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b="1" dirty="0">
                <a:solidFill>
                  <a:srgbClr val="1A1C1E"/>
                </a:solidFill>
              </a:rPr>
              <a:t>CHALLENGES</a:t>
            </a:r>
            <a:endParaRPr lang="en-US" sz="1800" dirty="0"/>
          </a:p>
        </p:txBody>
      </p:sp>
      <p:sp>
        <p:nvSpPr>
          <p:cNvPr id="28" name="SK-10-text-27"/>
          <p:cNvSpPr/>
          <p:nvPr/>
        </p:nvSpPr>
        <p:spPr>
          <a:xfrm>
            <a:off x="4559350" y="2282130"/>
            <a:ext cx="6171248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Higher Education in Transition</a:t>
            </a:r>
            <a:endParaRPr lang="en-US" sz="1425" dirty="0"/>
          </a:p>
        </p:txBody>
      </p:sp>
      <p:sp>
        <p:nvSpPr>
          <p:cNvPr id="29" name="SK-10-text-28"/>
          <p:cNvSpPr/>
          <p:nvPr/>
        </p:nvSpPr>
        <p:spPr>
          <a:xfrm>
            <a:off x="4559350" y="2632803"/>
            <a:ext cx="34671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Academic diplomas do not yet explicitly indicate the NQF level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0" name="SK-10-text-29"/>
          <p:cNvSpPr/>
          <p:nvPr/>
        </p:nvSpPr>
        <p:spPr>
          <a:xfrm>
            <a:off x="4559350" y="3125093"/>
            <a:ext cx="5085398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138"/>
              </a:lnSpc>
            </a:pPr>
            <a:r>
              <a:rPr lang="pt-CV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RPL in Higher Education</a:t>
            </a:r>
            <a:endParaRPr lang="en-US" sz="1425" b="1" dirty="0">
              <a:solidFill>
                <a:srgbClr val="1A1C1E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1" name="SK-10-text-30"/>
          <p:cNvSpPr/>
          <p:nvPr/>
        </p:nvSpPr>
        <p:spPr>
          <a:xfrm>
            <a:off x="4559349" y="3451701"/>
            <a:ext cx="3251445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  <a:cs typeface="Times New Roman" panose="02020603050405020304" pitchFamily="18" charset="0"/>
              </a:rPr>
              <a:t>Recognition pathways still inoperative for higher education levels.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SK-10-text-31"/>
          <p:cNvSpPr/>
          <p:nvPr/>
        </p:nvSpPr>
        <p:spPr>
          <a:xfrm>
            <a:off x="4559350" y="3968055"/>
            <a:ext cx="270000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TVET Credit System</a:t>
            </a:r>
            <a:endParaRPr lang="en-US" sz="1425" dirty="0"/>
          </a:p>
        </p:txBody>
      </p:sp>
      <p:sp>
        <p:nvSpPr>
          <p:cNvPr id="33" name="SK-10-text-32"/>
          <p:cNvSpPr/>
          <p:nvPr/>
        </p:nvSpPr>
        <p:spPr>
          <a:xfrm>
            <a:off x="4559349" y="4294664"/>
            <a:ext cx="3331039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  <a:cs typeface="Times New Roman" panose="02020603050405020304" pitchFamily="18" charset="0"/>
              </a:rPr>
              <a:t>Absence of formal guidelines for credit accumulation and transfer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SK-10-text-33"/>
          <p:cNvSpPr/>
          <p:nvPr/>
        </p:nvSpPr>
        <p:spPr>
          <a:xfrm>
            <a:off x="4559350" y="5023960"/>
            <a:ext cx="208800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138"/>
              </a:lnSpc>
            </a:pPr>
            <a:r>
              <a:rPr lang="pt-CV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Pathway Permeability</a:t>
            </a:r>
            <a:endParaRPr lang="en-US" sz="1425" b="1" dirty="0">
              <a:solidFill>
                <a:srgbClr val="1A1C1E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35" name="SK-10-text-34"/>
          <p:cNvSpPr/>
          <p:nvPr/>
        </p:nvSpPr>
        <p:spPr>
          <a:xfrm>
            <a:off x="4536220" y="5475051"/>
            <a:ext cx="3354167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  <a:cs typeface="Times New Roman" panose="02020603050405020304" pitchFamily="18" charset="0"/>
              </a:rPr>
              <a:t>Need for greater flexibility between sub-sectors of the system.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SK-10-text-35"/>
          <p:cNvSpPr/>
          <p:nvPr/>
        </p:nvSpPr>
        <p:spPr>
          <a:xfrm>
            <a:off x="8928199" y="1710630"/>
            <a:ext cx="24480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04494"/>
                </a:solidFill>
              </a:rPr>
              <a:t>WAY FORWARD</a:t>
            </a:r>
            <a:endParaRPr lang="en-US" sz="1800" dirty="0"/>
          </a:p>
        </p:txBody>
      </p:sp>
      <p:sp>
        <p:nvSpPr>
          <p:cNvPr id="37" name="SK-10-text-36"/>
          <p:cNvSpPr/>
          <p:nvPr/>
        </p:nvSpPr>
        <p:spPr>
          <a:xfrm>
            <a:off x="8318599" y="2282130"/>
            <a:ext cx="3873401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Diplomas Alignment</a:t>
            </a:r>
            <a:endParaRPr lang="en-US" sz="1425" dirty="0"/>
          </a:p>
        </p:txBody>
      </p:sp>
      <p:sp>
        <p:nvSpPr>
          <p:cNvPr id="38" name="SK-10-text-37"/>
          <p:cNvSpPr/>
          <p:nvPr/>
        </p:nvSpPr>
        <p:spPr>
          <a:xfrm>
            <a:off x="8318599" y="2632803"/>
            <a:ext cx="307345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Full integration of NQF levels into all academic qualifications</a:t>
            </a:r>
            <a:r>
              <a:rPr lang="pt-CV" sz="1400" dirty="0"/>
              <a:t>.</a:t>
            </a:r>
            <a:endParaRPr lang="en-US" sz="1400" dirty="0"/>
          </a:p>
        </p:txBody>
      </p:sp>
      <p:sp>
        <p:nvSpPr>
          <p:cNvPr id="39" name="SK-10-text-38"/>
          <p:cNvSpPr/>
          <p:nvPr/>
        </p:nvSpPr>
        <p:spPr>
          <a:xfrm>
            <a:off x="8318599" y="3125093"/>
            <a:ext cx="3565208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RPL Expansion</a:t>
            </a:r>
            <a:endParaRPr lang="en-US" sz="1425" dirty="0"/>
          </a:p>
        </p:txBody>
      </p:sp>
      <p:sp>
        <p:nvSpPr>
          <p:cNvPr id="40" name="SK-10-text-39"/>
          <p:cNvSpPr/>
          <p:nvPr/>
        </p:nvSpPr>
        <p:spPr>
          <a:xfrm>
            <a:off x="8318598" y="3475764"/>
            <a:ext cx="3530796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Implementation of validation mechanisms in Higher Education</a:t>
            </a:r>
            <a:r>
              <a:rPr lang="pt-CV" sz="13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  <a:endParaRPr lang="en-US" sz="13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1" name="SK-10-text-40"/>
          <p:cNvSpPr/>
          <p:nvPr/>
        </p:nvSpPr>
        <p:spPr>
          <a:xfrm>
            <a:off x="8294535" y="3968055"/>
            <a:ext cx="320400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138"/>
              </a:lnSpc>
            </a:pPr>
            <a:r>
              <a:rPr lang="pt-CV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</a:rPr>
              <a:t>Integrated Credit System</a:t>
            </a:r>
            <a:endParaRPr lang="en-US" sz="1425" b="1" dirty="0">
              <a:solidFill>
                <a:srgbClr val="1A1C1E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42" name="SK-10-text-41"/>
          <p:cNvSpPr/>
          <p:nvPr/>
        </p:nvSpPr>
        <p:spPr>
          <a:xfrm>
            <a:off x="8294535" y="4308672"/>
            <a:ext cx="3365598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Establishment of transparent guidelines for mobility and progression.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3" name="SK-10-text-42"/>
          <p:cNvSpPr/>
          <p:nvPr/>
        </p:nvSpPr>
        <p:spPr>
          <a:xfrm>
            <a:off x="8318599" y="4811018"/>
            <a:ext cx="2160000" cy="2714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C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ACQF Convergence</a:t>
            </a:r>
            <a:endParaRPr lang="en-US" sz="1425" dirty="0"/>
          </a:p>
        </p:txBody>
      </p:sp>
      <p:sp>
        <p:nvSpPr>
          <p:cNvPr id="44" name="SK-10-text-43"/>
          <p:cNvSpPr/>
          <p:nvPr/>
        </p:nvSpPr>
        <p:spPr>
          <a:xfrm>
            <a:off x="8294535" y="5173722"/>
            <a:ext cx="3668864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Consolidation of a lifelong learning ecosystem.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26FEE4FF-C7D2-5E87-3F24-746347A042C1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51" name="Google Shape;55;p14">
              <a:extLst>
                <a:ext uri="{FF2B5EF4-FFF2-40B4-BE49-F238E27FC236}">
                  <a16:creationId xmlns:a16="http://schemas.microsoft.com/office/drawing/2014/main" id="{FB466DE5-EE93-8019-1234-8902296E62B5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2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91BDF4E7-9008-87E4-A92F-6B8E6F8F66F4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98D9577D-8072-699C-E7A1-FF8AE6A1FD09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21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7956" y="155946"/>
            <a:ext cx="2981610" cy="2624625"/>
          </a:xfrm>
          <a:prstGeom prst="rect">
            <a:avLst/>
          </a:prstGeom>
        </p:spPr>
      </p:pic>
      <p:pic>
        <p:nvPicPr>
          <p:cNvPr id="20" name="SK-2-img-5" descr="preencoded.png">
            <a:extLst>
              <a:ext uri="{FF2B5EF4-FFF2-40B4-BE49-F238E27FC236}">
                <a16:creationId xmlns:a16="http://schemas.microsoft.com/office/drawing/2014/main" id="{63BEC09E-308B-4A88-1021-AD4DDDD38A1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050" y="3021460"/>
            <a:ext cx="3659132" cy="3202335"/>
          </a:xfrm>
          <a:prstGeom prst="rect">
            <a:avLst/>
          </a:prstGeom>
        </p:spPr>
      </p:pic>
      <p:grpSp>
        <p:nvGrpSpPr>
          <p:cNvPr id="21" name="Agrupar 20">
            <a:extLst>
              <a:ext uri="{FF2B5EF4-FFF2-40B4-BE49-F238E27FC236}">
                <a16:creationId xmlns:a16="http://schemas.microsoft.com/office/drawing/2014/main" id="{784F374A-38A9-1D76-4D77-9EC70DDC2CD9}"/>
              </a:ext>
            </a:extLst>
          </p:cNvPr>
          <p:cNvGrpSpPr/>
          <p:nvPr/>
        </p:nvGrpSpPr>
        <p:grpSpPr>
          <a:xfrm>
            <a:off x="393650" y="3190845"/>
            <a:ext cx="3211830" cy="476250"/>
            <a:chOff x="800100" y="2626965"/>
            <a:chExt cx="3211830" cy="476250"/>
          </a:xfrm>
        </p:grpSpPr>
        <p:pic>
          <p:nvPicPr>
            <p:cNvPr id="22" name="SK-2-img-6" descr="preencoded.png">
              <a:extLst>
                <a:ext uri="{FF2B5EF4-FFF2-40B4-BE49-F238E27FC236}">
                  <a16:creationId xmlns:a16="http://schemas.microsoft.com/office/drawing/2014/main" id="{4FE4A6FC-E8F2-9656-E3C1-A57DF578B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0100" y="2626965"/>
              <a:ext cx="476250" cy="476250"/>
            </a:xfrm>
            <a:prstGeom prst="rect">
              <a:avLst/>
            </a:prstGeom>
          </p:spPr>
        </p:pic>
        <p:pic>
          <p:nvPicPr>
            <p:cNvPr id="23" name="SK-2-img-7" descr="preencoded.png">
              <a:extLst>
                <a:ext uri="{FF2B5EF4-FFF2-40B4-BE49-F238E27FC236}">
                  <a16:creationId xmlns:a16="http://schemas.microsoft.com/office/drawing/2014/main" id="{336D609E-8A7D-CC34-0599-A20965D1E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5350" y="2750790"/>
              <a:ext cx="285750" cy="228600"/>
            </a:xfrm>
            <a:prstGeom prst="rect">
              <a:avLst/>
            </a:prstGeom>
          </p:spPr>
        </p:pic>
        <p:sp>
          <p:nvSpPr>
            <p:cNvPr id="24" name="SK-2-text-19">
              <a:extLst>
                <a:ext uri="{FF2B5EF4-FFF2-40B4-BE49-F238E27FC236}">
                  <a16:creationId xmlns:a16="http://schemas.microsoft.com/office/drawing/2014/main" id="{69385886-23B5-EF26-0368-BA25D08DB94B}"/>
                </a:ext>
              </a:extLst>
            </p:cNvPr>
            <p:cNvSpPr/>
            <p:nvPr/>
          </p:nvSpPr>
          <p:spPr>
            <a:xfrm>
              <a:off x="1428750" y="2693640"/>
              <a:ext cx="2583180" cy="34290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2700"/>
                </a:lnSpc>
                <a:buNone/>
              </a:pPr>
              <a:r>
                <a:rPr lang="en-US" sz="1800" b="1" dirty="0">
                  <a:solidFill>
                    <a:srgbClr val="003893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Acessível</a:t>
              </a:r>
              <a:endParaRPr lang="en-US" sz="1800" dirty="0"/>
            </a:p>
          </p:txBody>
        </p:sp>
      </p:grpSp>
      <p:pic>
        <p:nvPicPr>
          <p:cNvPr id="29" name="SK-2-img-5" descr="preencoded.png">
            <a:extLst>
              <a:ext uri="{FF2B5EF4-FFF2-40B4-BE49-F238E27FC236}">
                <a16:creationId xmlns:a16="http://schemas.microsoft.com/office/drawing/2014/main" id="{9583B86A-28B5-EB5D-AA09-528DD9BBC06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3370" y="3021459"/>
            <a:ext cx="3925683" cy="3202335"/>
          </a:xfrm>
          <a:prstGeom prst="rect">
            <a:avLst/>
          </a:prstGeom>
        </p:spPr>
      </p:pic>
      <p:pic>
        <p:nvPicPr>
          <p:cNvPr id="30" name="SK-2-img-5" descr="preencoded.png">
            <a:extLst>
              <a:ext uri="{FF2B5EF4-FFF2-40B4-BE49-F238E27FC236}">
                <a16:creationId xmlns:a16="http://schemas.microsoft.com/office/drawing/2014/main" id="{5719274A-9949-BDC5-D7D2-09A7C391B5F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2448" y="3046173"/>
            <a:ext cx="3874783" cy="3202335"/>
          </a:xfrm>
          <a:prstGeom prst="rect">
            <a:avLst/>
          </a:prstGeom>
        </p:spPr>
      </p:pic>
      <p:sp>
        <p:nvSpPr>
          <p:cNvPr id="5" name="SK-2-text-20">
            <a:extLst>
              <a:ext uri="{FF2B5EF4-FFF2-40B4-BE49-F238E27FC236}">
                <a16:creationId xmlns:a16="http://schemas.microsoft.com/office/drawing/2014/main" id="{E6D2054A-F1A2-CB4D-AA8C-A107A22B12C3}"/>
              </a:ext>
            </a:extLst>
          </p:cNvPr>
          <p:cNvSpPr/>
          <p:nvPr/>
        </p:nvSpPr>
        <p:spPr>
          <a:xfrm>
            <a:off x="231126" y="3985420"/>
            <a:ext cx="330083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Public availability of qualification data</a:t>
            </a:r>
            <a:r>
              <a:rPr lang="pt-CV" sz="1500" dirty="0"/>
              <a:t>.</a:t>
            </a:r>
            <a:endParaRPr lang="en-US" sz="1500" dirty="0"/>
          </a:p>
        </p:txBody>
      </p:sp>
      <p:sp>
        <p:nvSpPr>
          <p:cNvPr id="9" name="SK-2-text-21">
            <a:extLst>
              <a:ext uri="{FF2B5EF4-FFF2-40B4-BE49-F238E27FC236}">
                <a16:creationId xmlns:a16="http://schemas.microsoft.com/office/drawing/2014/main" id="{9B01982A-4BCF-57D3-494B-26E9B25D5E22}"/>
              </a:ext>
            </a:extLst>
          </p:cNvPr>
          <p:cNvSpPr/>
          <p:nvPr/>
        </p:nvSpPr>
        <p:spPr>
          <a:xfrm>
            <a:off x="215164" y="4617642"/>
            <a:ext cx="3761418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Open access for citizens, employers, and partners.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1" name="SK-2-text-22">
            <a:extLst>
              <a:ext uri="{FF2B5EF4-FFF2-40B4-BE49-F238E27FC236}">
                <a16:creationId xmlns:a16="http://schemas.microsoft.com/office/drawing/2014/main" id="{6E6F34B1-3A85-073D-4C38-1AEC46734A1B}"/>
              </a:ext>
            </a:extLst>
          </p:cNvPr>
          <p:cNvSpPr/>
          <p:nvPr/>
        </p:nvSpPr>
        <p:spPr>
          <a:xfrm>
            <a:off x="227522" y="5364164"/>
            <a:ext cx="3501996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Simplified consultation via digital platforms</a:t>
            </a:r>
            <a:r>
              <a:rPr lang="pt-CV" sz="1500" dirty="0"/>
              <a:t>.</a:t>
            </a:r>
            <a:endParaRPr lang="en-US" sz="1500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51FF272-A883-DE81-8859-6177EF8938ED}"/>
              </a:ext>
            </a:extLst>
          </p:cNvPr>
          <p:cNvGrpSpPr/>
          <p:nvPr/>
        </p:nvGrpSpPr>
        <p:grpSpPr>
          <a:xfrm>
            <a:off x="4549509" y="3190845"/>
            <a:ext cx="2388870" cy="476250"/>
            <a:chOff x="4559350" y="2626965"/>
            <a:chExt cx="2388870" cy="476250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857E1E2A-73AF-B440-4765-170E729EE6EE}"/>
                </a:ext>
              </a:extLst>
            </p:cNvPr>
            <p:cNvGrpSpPr/>
            <p:nvPr/>
          </p:nvGrpSpPr>
          <p:grpSpPr>
            <a:xfrm>
              <a:off x="4559350" y="2626965"/>
              <a:ext cx="476250" cy="476250"/>
              <a:chOff x="4559350" y="2626965"/>
              <a:chExt cx="476250" cy="476250"/>
            </a:xfrm>
          </p:grpSpPr>
          <p:pic>
            <p:nvPicPr>
              <p:cNvPr id="16" name="SK-2-img-9" descr="preencoded.png">
                <a:extLst>
                  <a:ext uri="{FF2B5EF4-FFF2-40B4-BE49-F238E27FC236}">
                    <a16:creationId xmlns:a16="http://schemas.microsoft.com/office/drawing/2014/main" id="{022BAFD0-78D0-113D-07D2-1838CF771A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59350" y="2626965"/>
                <a:ext cx="476250" cy="476250"/>
              </a:xfrm>
              <a:prstGeom prst="rect">
                <a:avLst/>
              </a:prstGeom>
            </p:spPr>
          </p:pic>
          <p:pic>
            <p:nvPicPr>
              <p:cNvPr id="17" name="SK-2-img-10" descr="preencoded.png">
                <a:extLst>
                  <a:ext uri="{FF2B5EF4-FFF2-40B4-BE49-F238E27FC236}">
                    <a16:creationId xmlns:a16="http://schemas.microsoft.com/office/drawing/2014/main" id="{5B1B2BB7-6B54-D98C-E865-27D649AF25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54600" y="2750790"/>
                <a:ext cx="285750" cy="228600"/>
              </a:xfrm>
              <a:prstGeom prst="rect">
                <a:avLst/>
              </a:prstGeom>
            </p:spPr>
          </p:pic>
        </p:grpSp>
        <p:sp>
          <p:nvSpPr>
            <p:cNvPr id="15" name="SK-2-text-23">
              <a:extLst>
                <a:ext uri="{FF2B5EF4-FFF2-40B4-BE49-F238E27FC236}">
                  <a16:creationId xmlns:a16="http://schemas.microsoft.com/office/drawing/2014/main" id="{1BF3CE79-6093-E893-2A89-09FE57A4CAB0}"/>
                </a:ext>
              </a:extLst>
            </p:cNvPr>
            <p:cNvSpPr/>
            <p:nvPr/>
          </p:nvSpPr>
          <p:spPr>
            <a:xfrm>
              <a:off x="5188000" y="2693640"/>
              <a:ext cx="1760220" cy="34290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2700"/>
                </a:lnSpc>
                <a:buNone/>
              </a:pPr>
              <a:r>
                <a:rPr lang="en-US" sz="1800" b="1" dirty="0">
                  <a:solidFill>
                    <a:srgbClr val="003893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Reliable</a:t>
              </a:r>
              <a:endParaRPr lang="en-US" sz="1800" dirty="0"/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3FE1E504-F374-87C8-927F-4AAF850BC42D}"/>
              </a:ext>
            </a:extLst>
          </p:cNvPr>
          <p:cNvGrpSpPr/>
          <p:nvPr/>
        </p:nvGrpSpPr>
        <p:grpSpPr>
          <a:xfrm>
            <a:off x="8397294" y="3208092"/>
            <a:ext cx="2988001" cy="476250"/>
            <a:chOff x="8309612" y="3208092"/>
            <a:chExt cx="2988001" cy="476250"/>
          </a:xfrm>
        </p:grpSpPr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3841E4A2-6FAE-0DFA-A2DC-4B28CD95C1BF}"/>
                </a:ext>
              </a:extLst>
            </p:cNvPr>
            <p:cNvGrpSpPr/>
            <p:nvPr/>
          </p:nvGrpSpPr>
          <p:grpSpPr>
            <a:xfrm>
              <a:off x="8309612" y="3208092"/>
              <a:ext cx="396000" cy="476250"/>
              <a:chOff x="8318599" y="2626965"/>
              <a:chExt cx="446456" cy="476250"/>
            </a:xfrm>
          </p:grpSpPr>
          <p:pic>
            <p:nvPicPr>
              <p:cNvPr id="31" name="SK-2-img-12" descr="preencoded.png">
                <a:extLst>
                  <a:ext uri="{FF2B5EF4-FFF2-40B4-BE49-F238E27FC236}">
                    <a16:creationId xmlns:a16="http://schemas.microsoft.com/office/drawing/2014/main" id="{1BCC1D0F-A573-4C4F-8D7D-B7E462BAE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318599" y="2626965"/>
                <a:ext cx="446456" cy="476250"/>
              </a:xfrm>
              <a:prstGeom prst="rect">
                <a:avLst/>
              </a:prstGeom>
            </p:spPr>
          </p:pic>
          <p:pic>
            <p:nvPicPr>
              <p:cNvPr id="32" name="SK-2-img-13" descr="preencoded.png">
                <a:extLst>
                  <a:ext uri="{FF2B5EF4-FFF2-40B4-BE49-F238E27FC236}">
                    <a16:creationId xmlns:a16="http://schemas.microsoft.com/office/drawing/2014/main" id="{60321183-B7E7-D0FA-0619-038C6984D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413849" y="2750790"/>
                <a:ext cx="285750" cy="228600"/>
              </a:xfrm>
              <a:prstGeom prst="rect">
                <a:avLst/>
              </a:prstGeom>
            </p:spPr>
          </p:pic>
        </p:grpSp>
        <p:sp>
          <p:nvSpPr>
            <p:cNvPr id="28" name="SK-2-text-27">
              <a:extLst>
                <a:ext uri="{FF2B5EF4-FFF2-40B4-BE49-F238E27FC236}">
                  <a16:creationId xmlns:a16="http://schemas.microsoft.com/office/drawing/2014/main" id="{DA0D3419-C507-6131-2548-53F3EA0ED9D4}"/>
                </a:ext>
              </a:extLst>
            </p:cNvPr>
            <p:cNvSpPr/>
            <p:nvPr/>
          </p:nvSpPr>
          <p:spPr>
            <a:xfrm>
              <a:off x="8809127" y="3274767"/>
              <a:ext cx="2488486" cy="342900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2700"/>
                </a:lnSpc>
                <a:buNone/>
              </a:pPr>
              <a:r>
                <a:rPr lang="en-US" sz="1800" b="1" dirty="0">
                  <a:solidFill>
                    <a:srgbClr val="003893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Verifiable</a:t>
              </a:r>
              <a:endParaRPr lang="en-US" sz="1800" dirty="0"/>
            </a:p>
          </p:txBody>
        </p:sp>
      </p:grpSp>
      <p:sp>
        <p:nvSpPr>
          <p:cNvPr id="34" name="SK-2-text-24">
            <a:extLst>
              <a:ext uri="{FF2B5EF4-FFF2-40B4-BE49-F238E27FC236}">
                <a16:creationId xmlns:a16="http://schemas.microsoft.com/office/drawing/2014/main" id="{EB4ED6CD-E399-8C0D-8442-FA1267216CEC}"/>
              </a:ext>
            </a:extLst>
          </p:cNvPr>
          <p:cNvSpPr/>
          <p:nvPr/>
        </p:nvSpPr>
        <p:spPr>
          <a:xfrm>
            <a:off x="4146514" y="4007203"/>
            <a:ext cx="382467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Information based on rigorous validation processes.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6" name="SK-2-text-25">
            <a:extLst>
              <a:ext uri="{FF2B5EF4-FFF2-40B4-BE49-F238E27FC236}">
                <a16:creationId xmlns:a16="http://schemas.microsoft.com/office/drawing/2014/main" id="{FD864DC8-0EC8-1F2F-E744-5C3B335A492E}"/>
              </a:ext>
            </a:extLst>
          </p:cNvPr>
          <p:cNvSpPr/>
          <p:nvPr/>
        </p:nvSpPr>
        <p:spPr>
          <a:xfrm>
            <a:off x="4154382" y="4683527"/>
            <a:ext cx="3594687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Quality assurance in assigning NQF levels.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8" name="SK-2-text-26">
            <a:extLst>
              <a:ext uri="{FF2B5EF4-FFF2-40B4-BE49-F238E27FC236}">
                <a16:creationId xmlns:a16="http://schemas.microsoft.com/office/drawing/2014/main" id="{18876E68-74F3-E6A1-895C-DD00EBBABD13}"/>
              </a:ext>
            </a:extLst>
          </p:cNvPr>
          <p:cNvSpPr/>
          <p:nvPr/>
        </p:nvSpPr>
        <p:spPr>
          <a:xfrm>
            <a:off x="4154383" y="5383401"/>
            <a:ext cx="382467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Updated data managed by competent authorities.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9" name="SK-2-text-24">
            <a:extLst>
              <a:ext uri="{FF2B5EF4-FFF2-40B4-BE49-F238E27FC236}">
                <a16:creationId xmlns:a16="http://schemas.microsoft.com/office/drawing/2014/main" id="{DA57ED39-CB57-0560-D512-754F3EFF4EC7}"/>
              </a:ext>
            </a:extLst>
          </p:cNvPr>
          <p:cNvSpPr/>
          <p:nvPr/>
        </p:nvSpPr>
        <p:spPr>
          <a:xfrm>
            <a:off x="8222562" y="4112420"/>
            <a:ext cx="382467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National register enabling confirmation of legitimacy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0" name="SK-2-text-24">
            <a:extLst>
              <a:ext uri="{FF2B5EF4-FFF2-40B4-BE49-F238E27FC236}">
                <a16:creationId xmlns:a16="http://schemas.microsoft.com/office/drawing/2014/main" id="{DB5F267D-391F-EDBD-7437-140A81C24902}"/>
              </a:ext>
            </a:extLst>
          </p:cNvPr>
          <p:cNvSpPr/>
          <p:nvPr/>
        </p:nvSpPr>
        <p:spPr>
          <a:xfrm>
            <a:off x="8222561" y="4757342"/>
            <a:ext cx="3754275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Traceability of qualification pathways and levels.</a:t>
            </a:r>
            <a:endParaRPr lang="en-US" sz="15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41" name="SK-2-text-24">
            <a:extLst>
              <a:ext uri="{FF2B5EF4-FFF2-40B4-BE49-F238E27FC236}">
                <a16:creationId xmlns:a16="http://schemas.microsoft.com/office/drawing/2014/main" id="{94D468AE-DAFA-EF00-E8EC-338123B8ACFC}"/>
              </a:ext>
            </a:extLst>
          </p:cNvPr>
          <p:cNvSpPr/>
          <p:nvPr/>
        </p:nvSpPr>
        <p:spPr>
          <a:xfrm>
            <a:off x="8241029" y="5327046"/>
            <a:ext cx="3735807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285750" indent="-285750">
              <a:lnSpc>
                <a:spcPts val="1890"/>
              </a:lnSpc>
              <a:buFont typeface="Wingdings" panose="05000000000000000000" pitchFamily="2" charset="2"/>
              <a:buChar char="ü"/>
            </a:pPr>
            <a:r>
              <a:rPr lang="pt-CV" sz="1500" dirty="0">
                <a:latin typeface="Inter" panose="020B0502030000000004" pitchFamily="34" charset="0"/>
                <a:ea typeface="Inter" panose="020B0502030000000004" pitchFamily="34" charset="0"/>
              </a:rPr>
              <a:t>Clear alignment with level descriptors</a:t>
            </a: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grpSp>
        <p:nvGrpSpPr>
          <p:cNvPr id="42" name="Agrupar 41">
            <a:extLst>
              <a:ext uri="{FF2B5EF4-FFF2-40B4-BE49-F238E27FC236}">
                <a16:creationId xmlns:a16="http://schemas.microsoft.com/office/drawing/2014/main" id="{AEF58232-F86E-AF88-A2D9-A24829DD453A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43" name="Google Shape;55;p14">
              <a:extLst>
                <a:ext uri="{FF2B5EF4-FFF2-40B4-BE49-F238E27FC236}">
                  <a16:creationId xmlns:a16="http://schemas.microsoft.com/office/drawing/2014/main" id="{0BA08208-BCDC-D4F7-5CB8-8C29A630E0E4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3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8FB2C869-09BE-0C80-1AB2-ADAD2A838E49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7780452-5222-0275-490C-CEFA9AA617C5}"/>
              </a:ext>
            </a:extLst>
          </p:cNvPr>
          <p:cNvSpPr/>
          <p:nvPr/>
        </p:nvSpPr>
        <p:spPr>
          <a:xfrm>
            <a:off x="3778297" y="901989"/>
            <a:ext cx="2832819" cy="135762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b="1" dirty="0"/>
          </a:p>
          <a:p>
            <a:endParaRPr lang="pt-PT" b="1" dirty="0"/>
          </a:p>
          <a:p>
            <a:pPr algn="ctr"/>
            <a:r>
              <a:rPr lang="pt-CV" b="1" dirty="0"/>
              <a:t>TRANSPARENCY IN</a:t>
            </a:r>
          </a:p>
          <a:p>
            <a:pPr algn="ctr"/>
            <a:r>
              <a:rPr lang="pt-CV" b="1" dirty="0"/>
              <a:t>INCLUSION OF</a:t>
            </a:r>
          </a:p>
          <a:p>
            <a:pPr algn="ctr"/>
            <a:r>
              <a:rPr lang="pt-CV" b="1" dirty="0"/>
              <a:t>QUALIFICATIONS IN NQF</a:t>
            </a:r>
            <a:r>
              <a:rPr lang="pt-CV" sz="2400" dirty="0"/>
              <a:t> </a:t>
            </a:r>
            <a:br>
              <a:rPr lang="pt-CV" sz="2400" dirty="0"/>
            </a:br>
            <a:endParaRPr lang="en-US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 ExtraBold"/>
              <a:sym typeface="Roboto ExtraBold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9BDAF2-1545-D23E-F497-8D1AB9C68775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22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337518"/>
            <a:ext cx="3748980" cy="68580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2479" y="1122015"/>
            <a:ext cx="6636097" cy="4773960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A794DBB9-C46F-8947-D20E-D8BB454EDD4B}"/>
              </a:ext>
            </a:extLst>
          </p:cNvPr>
          <p:cNvGrpSpPr/>
          <p:nvPr/>
        </p:nvGrpSpPr>
        <p:grpSpPr>
          <a:xfrm>
            <a:off x="5285864" y="1226790"/>
            <a:ext cx="419100" cy="419100"/>
            <a:chOff x="5539680" y="1544985"/>
            <a:chExt cx="419100" cy="419100"/>
          </a:xfrm>
        </p:grpSpPr>
        <p:pic>
          <p:nvPicPr>
            <p:cNvPr id="7" name="SK-11-img-6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39680" y="1544985"/>
              <a:ext cx="419100" cy="419100"/>
            </a:xfrm>
            <a:prstGeom prst="rect">
              <a:avLst/>
            </a:prstGeom>
          </p:spPr>
        </p:pic>
        <p:pic>
          <p:nvPicPr>
            <p:cNvPr id="8" name="SK-11-img-7" descr="preencoded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0168" y="1659285"/>
              <a:ext cx="238125" cy="190500"/>
            </a:xfrm>
            <a:prstGeom prst="rect">
              <a:avLst/>
            </a:prstGeom>
          </p:spPr>
        </p:pic>
      </p:grp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EE59DA72-E220-8981-6C60-13FF9A7FEF81}"/>
              </a:ext>
            </a:extLst>
          </p:cNvPr>
          <p:cNvGrpSpPr/>
          <p:nvPr/>
        </p:nvGrpSpPr>
        <p:grpSpPr>
          <a:xfrm>
            <a:off x="5264046" y="2513558"/>
            <a:ext cx="419100" cy="419100"/>
            <a:chOff x="5539680" y="2588865"/>
            <a:chExt cx="419100" cy="419100"/>
          </a:xfrm>
        </p:grpSpPr>
        <p:pic>
          <p:nvPicPr>
            <p:cNvPr id="9" name="SK-11-img-8" descr="preencoded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39680" y="2588865"/>
              <a:ext cx="419100" cy="419100"/>
            </a:xfrm>
            <a:prstGeom prst="rect">
              <a:avLst/>
            </a:prstGeom>
          </p:spPr>
        </p:pic>
        <p:pic>
          <p:nvPicPr>
            <p:cNvPr id="10" name="SK-11-img-9" descr="preencoded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30168" y="2703165"/>
              <a:ext cx="238125" cy="190500"/>
            </a:xfrm>
            <a:prstGeom prst="rect">
              <a:avLst/>
            </a:prstGeom>
          </p:spPr>
        </p:pic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23F723C5-DDE0-2A59-F401-EA71788A7B69}"/>
              </a:ext>
            </a:extLst>
          </p:cNvPr>
          <p:cNvGrpSpPr/>
          <p:nvPr/>
        </p:nvGrpSpPr>
        <p:grpSpPr>
          <a:xfrm>
            <a:off x="5285864" y="3655703"/>
            <a:ext cx="419100" cy="419100"/>
            <a:chOff x="5539680" y="3632746"/>
            <a:chExt cx="419100" cy="419100"/>
          </a:xfrm>
        </p:grpSpPr>
        <p:pic>
          <p:nvPicPr>
            <p:cNvPr id="11" name="SK-11-img-10" descr="preencoded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39680" y="3632746"/>
              <a:ext cx="419100" cy="419100"/>
            </a:xfrm>
            <a:prstGeom prst="rect">
              <a:avLst/>
            </a:prstGeom>
          </p:spPr>
        </p:pic>
        <p:pic>
          <p:nvPicPr>
            <p:cNvPr id="12" name="SK-11-img-11" descr="preencoded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30168" y="3747046"/>
              <a:ext cx="238125" cy="190500"/>
            </a:xfrm>
            <a:prstGeom prst="rect">
              <a:avLst/>
            </a:prstGeom>
          </p:spPr>
        </p:pic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38B04C40-86EE-5126-A90B-A850AB6B614E}"/>
              </a:ext>
            </a:extLst>
          </p:cNvPr>
          <p:cNvGrpSpPr/>
          <p:nvPr/>
        </p:nvGrpSpPr>
        <p:grpSpPr>
          <a:xfrm>
            <a:off x="5304384" y="4651958"/>
            <a:ext cx="419100" cy="419100"/>
            <a:chOff x="5539680" y="4676626"/>
            <a:chExt cx="419100" cy="419100"/>
          </a:xfrm>
        </p:grpSpPr>
        <p:pic>
          <p:nvPicPr>
            <p:cNvPr id="13" name="SK-11-img-12" descr="preencoded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539680" y="4676626"/>
              <a:ext cx="419100" cy="419100"/>
            </a:xfrm>
            <a:prstGeom prst="rect">
              <a:avLst/>
            </a:prstGeom>
          </p:spPr>
        </p:pic>
        <p:pic>
          <p:nvPicPr>
            <p:cNvPr id="14" name="SK-11-img-13" descr="preencoded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630168" y="4790926"/>
              <a:ext cx="238125" cy="190500"/>
            </a:xfrm>
            <a:prstGeom prst="rect">
              <a:avLst/>
            </a:prstGeom>
          </p:spPr>
        </p:pic>
      </p:grpSp>
      <p:sp>
        <p:nvSpPr>
          <p:cNvPr id="18" name="SK-11-text-17"/>
          <p:cNvSpPr/>
          <p:nvPr/>
        </p:nvSpPr>
        <p:spPr>
          <a:xfrm>
            <a:off x="473423" y="1253364"/>
            <a:ext cx="3748980" cy="205680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240"/>
              </a:lnSpc>
              <a:buNone/>
            </a:pPr>
            <a:r>
              <a:rPr lang="en-US" sz="2500" b="1" dirty="0">
                <a:solidFill>
                  <a:srgbClr val="00389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Transparent Process Generates Credible Qualifications and a Trusted NQF</a:t>
            </a:r>
            <a:endParaRPr lang="en-US" sz="2500" dirty="0"/>
          </a:p>
        </p:txBody>
      </p:sp>
      <p:sp>
        <p:nvSpPr>
          <p:cNvPr id="19" name="SK-11-text-18"/>
          <p:cNvSpPr/>
          <p:nvPr/>
        </p:nvSpPr>
        <p:spPr>
          <a:xfrm>
            <a:off x="154365" y="3794055"/>
            <a:ext cx="4773750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250"/>
              </a:lnSpc>
            </a:pP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Cabo Verde demonstrates that transparency is not merely a policy statement</a:t>
            </a:r>
            <a:r>
              <a:rPr lang="pt-PT" sz="1600" dirty="0">
                <a:latin typeface="Inter" panose="020B0502030000000004" pitchFamily="34" charset="0"/>
                <a:ea typeface="Inter" panose="020B0502030000000004" pitchFamily="34" charset="0"/>
              </a:rPr>
              <a:t>,</a:t>
            </a: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 it is fully operationalised through legislation,</a:t>
            </a:r>
            <a:r>
              <a:rPr lang="pt-PT" sz="160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methodologies, institutions, and digital platforms</a:t>
            </a:r>
            <a:r>
              <a:rPr lang="pt-CV" sz="1600" dirty="0"/>
              <a:t>.</a:t>
            </a:r>
            <a:endParaRPr lang="en-US" sz="1500" dirty="0"/>
          </a:p>
        </p:txBody>
      </p:sp>
      <p:sp>
        <p:nvSpPr>
          <p:cNvPr id="20" name="SK-11-text-19"/>
          <p:cNvSpPr/>
          <p:nvPr/>
        </p:nvSpPr>
        <p:spPr>
          <a:xfrm>
            <a:off x="5795452" y="1267577"/>
            <a:ext cx="24840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475"/>
              </a:lnSpc>
            </a:pPr>
            <a:r>
              <a:rPr lang="pt-CV" sz="1650" b="1" dirty="0">
                <a:solidFill>
                  <a:srgbClr val="1A202C"/>
                </a:solidFill>
                <a:latin typeface="Inter" pitchFamily="34" charset="0"/>
                <a:ea typeface="Inter" pitchFamily="34" charset="-122"/>
              </a:rPr>
              <a:t>Institutional Trust</a:t>
            </a:r>
            <a:endParaRPr lang="en-US" sz="1650" b="1" dirty="0">
              <a:solidFill>
                <a:srgbClr val="1A202C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1" name="SK-11-text-20"/>
          <p:cNvSpPr/>
          <p:nvPr/>
        </p:nvSpPr>
        <p:spPr>
          <a:xfrm>
            <a:off x="5586784" y="1779240"/>
            <a:ext cx="588835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785"/>
              </a:lnSpc>
            </a:pPr>
            <a:r>
              <a:rPr lang="pt-CV" sz="1600" dirty="0"/>
              <a:t>Robust legal foundation and rigorous validation processes ensuring system integrity.</a:t>
            </a:r>
            <a:endParaRPr lang="en-US" sz="1600" dirty="0"/>
          </a:p>
        </p:txBody>
      </p:sp>
      <p:sp>
        <p:nvSpPr>
          <p:cNvPr id="22" name="SK-11-text-21"/>
          <p:cNvSpPr/>
          <p:nvPr/>
        </p:nvSpPr>
        <p:spPr>
          <a:xfrm>
            <a:off x="5809730" y="2527919"/>
            <a:ext cx="51187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475"/>
              </a:lnSpc>
            </a:pPr>
            <a:r>
              <a:rPr lang="en-US" sz="1650" b="1" dirty="0">
                <a:solidFill>
                  <a:srgbClr val="1A20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</a:t>
            </a:r>
            <a:r>
              <a:rPr lang="en-US" sz="1650" b="1" dirty="0" err="1">
                <a:solidFill>
                  <a:srgbClr val="1A20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Ecossystem</a:t>
            </a:r>
            <a:endParaRPr lang="en-US" sz="1650" dirty="0"/>
          </a:p>
        </p:txBody>
      </p:sp>
      <p:sp>
        <p:nvSpPr>
          <p:cNvPr id="23" name="SK-11-text-22"/>
          <p:cNvSpPr/>
          <p:nvPr/>
        </p:nvSpPr>
        <p:spPr>
          <a:xfrm>
            <a:off x="5777156" y="2990133"/>
            <a:ext cx="588835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785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Public platforms (CNQ, PD-ARES, Krê+) guaranteeing accessibility and instant verification.</a:t>
            </a:r>
            <a:endParaRPr lang="en-US" sz="1275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4" name="SK-11-text-23"/>
          <p:cNvSpPr/>
          <p:nvPr/>
        </p:nvSpPr>
        <p:spPr>
          <a:xfrm>
            <a:off x="5859941" y="3632746"/>
            <a:ext cx="588835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20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Continental Alignment</a:t>
            </a:r>
            <a:endParaRPr lang="en-US" sz="1650" dirty="0"/>
          </a:p>
        </p:txBody>
      </p:sp>
      <p:sp>
        <p:nvSpPr>
          <p:cNvPr id="25" name="SK-11-text-24"/>
          <p:cNvSpPr/>
          <p:nvPr/>
        </p:nvSpPr>
        <p:spPr>
          <a:xfrm>
            <a:off x="5859329" y="4071902"/>
            <a:ext cx="561581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785"/>
              </a:lnSpc>
            </a:pPr>
            <a:r>
              <a:rPr lang="pt-CV" sz="1400" dirty="0">
                <a:latin typeface="Inter" panose="020B0502030000000004" pitchFamily="34" charset="0"/>
                <a:ea typeface="Inter" panose="020B0502030000000004" pitchFamily="34" charset="0"/>
              </a:rPr>
              <a:t>Full compliance with ACQF criteria, facilitating mobility and international recognition.</a:t>
            </a:r>
            <a:endParaRPr lang="en-US" sz="14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26" name="SK-11-text-25"/>
          <p:cNvSpPr/>
          <p:nvPr/>
        </p:nvSpPr>
        <p:spPr>
          <a:xfrm>
            <a:off x="5859329" y="4668854"/>
            <a:ext cx="51187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20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Continuous Evolution</a:t>
            </a:r>
            <a:endParaRPr lang="en-US" sz="1650" dirty="0"/>
          </a:p>
        </p:txBody>
      </p:sp>
      <p:sp>
        <p:nvSpPr>
          <p:cNvPr id="27" name="SK-11-text-26"/>
          <p:cNvSpPr/>
          <p:nvPr/>
        </p:nvSpPr>
        <p:spPr>
          <a:xfrm>
            <a:off x="5859329" y="5091718"/>
            <a:ext cx="5761171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400" dirty="0">
                <a:latin typeface="Inter" panose="020B0502030000000004" pitchFamily="34" charset="0"/>
                <a:ea typeface="Inter" panose="020B0502030000000004" pitchFamily="34" charset="0"/>
              </a:rPr>
              <a:t>Foco futuro na unificação de registos e na expansão da inteligência de dados para políticas </a:t>
            </a:r>
            <a:r>
              <a:rPr lang="en-US" sz="1400" dirty="0" err="1">
                <a:latin typeface="Inter" panose="020B0502030000000004" pitchFamily="34" charset="0"/>
                <a:ea typeface="Inter" panose="020B0502030000000004" pitchFamily="34" charset="0"/>
              </a:rPr>
              <a:t>setoriais</a:t>
            </a:r>
            <a:r>
              <a:rPr lang="en-US" sz="14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48F43D21-6C92-048A-8EFA-877B2D000C92}"/>
              </a:ext>
            </a:extLst>
          </p:cNvPr>
          <p:cNvGrpSpPr/>
          <p:nvPr/>
        </p:nvGrpSpPr>
        <p:grpSpPr>
          <a:xfrm>
            <a:off x="215164" y="105781"/>
            <a:ext cx="4189112" cy="455380"/>
            <a:chOff x="215164" y="105781"/>
            <a:chExt cx="4189112" cy="455380"/>
          </a:xfrm>
        </p:grpSpPr>
        <p:sp>
          <p:nvSpPr>
            <p:cNvPr id="31" name="Google Shape;55;p14">
              <a:extLst>
                <a:ext uri="{FF2B5EF4-FFF2-40B4-BE49-F238E27FC236}">
                  <a16:creationId xmlns:a16="http://schemas.microsoft.com/office/drawing/2014/main" id="{102E4938-6A23-37F7-526F-D555511E0173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3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C8EE9B67-57EA-ADD5-B460-E5415811798D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09E6E6C9-3DEF-C51A-1A8D-0D0D75A2BFC2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23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6486" y="1663776"/>
            <a:ext cx="6172200" cy="693241"/>
          </a:xfrm>
          <a:prstGeom prst="rect">
            <a:avLst/>
          </a:prstGeom>
        </p:spPr>
      </p:pic>
      <p:sp>
        <p:nvSpPr>
          <p:cNvPr id="9" name="SK-1-text-8"/>
          <p:cNvSpPr/>
          <p:nvPr/>
        </p:nvSpPr>
        <p:spPr>
          <a:xfrm>
            <a:off x="5179666" y="1654314"/>
            <a:ext cx="5465693" cy="7828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2730"/>
              </a:lnSpc>
            </a:pPr>
            <a:r>
              <a:rPr lang="pt-CV" sz="2400" dirty="0"/>
              <a:t>The Foundation of Trust in the National Qualifications Framework of Cabo Verde</a:t>
            </a:r>
            <a:endParaRPr lang="en-US" sz="2100" dirty="0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8666D081-6BCE-194F-8332-41D362C36473}"/>
              </a:ext>
            </a:extLst>
          </p:cNvPr>
          <p:cNvGrpSpPr/>
          <p:nvPr/>
        </p:nvGrpSpPr>
        <p:grpSpPr>
          <a:xfrm>
            <a:off x="502060" y="520700"/>
            <a:ext cx="4189112" cy="455380"/>
            <a:chOff x="215164" y="105781"/>
            <a:chExt cx="4189112" cy="455380"/>
          </a:xfrm>
        </p:grpSpPr>
        <p:sp>
          <p:nvSpPr>
            <p:cNvPr id="17" name="Google Shape;55;p14">
              <a:extLst>
                <a:ext uri="{FF2B5EF4-FFF2-40B4-BE49-F238E27FC236}">
                  <a16:creationId xmlns:a16="http://schemas.microsoft.com/office/drawing/2014/main" id="{58EC4616-B698-956B-902A-DF03175B0068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4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61CA43E7-C4DA-47DB-FB24-F6D631E2EB04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5F6E28D5-D853-2918-92D6-16637F302F5C}"/>
              </a:ext>
            </a:extLst>
          </p:cNvPr>
          <p:cNvSpPr/>
          <p:nvPr/>
        </p:nvSpPr>
        <p:spPr>
          <a:xfrm>
            <a:off x="1161984" y="1214257"/>
            <a:ext cx="2803161" cy="1473241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200" b="1" dirty="0">
                <a:latin typeface="Inter" panose="020B0502030000000004" pitchFamily="34" charset="0"/>
                <a:ea typeface="Inter" panose="020B0502030000000004" pitchFamily="34" charset="0"/>
              </a:rPr>
              <a:t>QUALITY ASSURANCE</a:t>
            </a:r>
            <a:endParaRPr lang="pt-CV" sz="2200" b="1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pic>
        <p:nvPicPr>
          <p:cNvPr id="25" name="SK-2-img-5" descr="preencoded.png">
            <a:extLst>
              <a:ext uri="{FF2B5EF4-FFF2-40B4-BE49-F238E27FC236}">
                <a16:creationId xmlns:a16="http://schemas.microsoft.com/office/drawing/2014/main" id="{5181845D-F0A5-3713-953A-3A3D2DD486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644" y="3415944"/>
            <a:ext cx="3530501" cy="2358033"/>
          </a:xfrm>
          <a:prstGeom prst="rect">
            <a:avLst/>
          </a:prstGeom>
        </p:spPr>
      </p:pic>
      <p:grpSp>
        <p:nvGrpSpPr>
          <p:cNvPr id="26" name="Agrupar 25">
            <a:extLst>
              <a:ext uri="{FF2B5EF4-FFF2-40B4-BE49-F238E27FC236}">
                <a16:creationId xmlns:a16="http://schemas.microsoft.com/office/drawing/2014/main" id="{8DCCDB09-5C15-B180-F9EB-221D7565C5C3}"/>
              </a:ext>
            </a:extLst>
          </p:cNvPr>
          <p:cNvGrpSpPr/>
          <p:nvPr/>
        </p:nvGrpSpPr>
        <p:grpSpPr>
          <a:xfrm>
            <a:off x="500644" y="3479654"/>
            <a:ext cx="504000" cy="540000"/>
            <a:chOff x="800100" y="2817465"/>
            <a:chExt cx="457200" cy="457200"/>
          </a:xfrm>
        </p:grpSpPr>
        <p:pic>
          <p:nvPicPr>
            <p:cNvPr id="27" name="SK-2-img-6" descr="preencoded.png">
              <a:extLst>
                <a:ext uri="{FF2B5EF4-FFF2-40B4-BE49-F238E27FC236}">
                  <a16:creationId xmlns:a16="http://schemas.microsoft.com/office/drawing/2014/main" id="{4422B956-02D4-B26A-5F0C-9AB96A7EE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0100" y="2817465"/>
              <a:ext cx="457200" cy="457200"/>
            </a:xfrm>
            <a:prstGeom prst="rect">
              <a:avLst/>
            </a:prstGeom>
          </p:spPr>
        </p:pic>
        <p:pic>
          <p:nvPicPr>
            <p:cNvPr id="28" name="SK-2-img-7" descr="preencoded.png">
              <a:extLst>
                <a:ext uri="{FF2B5EF4-FFF2-40B4-BE49-F238E27FC236}">
                  <a16:creationId xmlns:a16="http://schemas.microsoft.com/office/drawing/2014/main" id="{42310996-1849-FA49-576C-E89263F4F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85825" y="2931765"/>
              <a:ext cx="285750" cy="228600"/>
            </a:xfrm>
            <a:prstGeom prst="rect">
              <a:avLst/>
            </a:prstGeom>
          </p:spPr>
        </p:pic>
      </p:grpSp>
      <p:sp>
        <p:nvSpPr>
          <p:cNvPr id="29" name="SK-2-text-19">
            <a:extLst>
              <a:ext uri="{FF2B5EF4-FFF2-40B4-BE49-F238E27FC236}">
                <a16:creationId xmlns:a16="http://schemas.microsoft.com/office/drawing/2014/main" id="{917DD665-7612-BE99-502D-66EC052F3C67}"/>
              </a:ext>
            </a:extLst>
          </p:cNvPr>
          <p:cNvSpPr/>
          <p:nvPr/>
        </p:nvSpPr>
        <p:spPr>
          <a:xfrm>
            <a:off x="1161984" y="3608944"/>
            <a:ext cx="2412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20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Transparency</a:t>
            </a:r>
            <a:endParaRPr lang="en-US" sz="2000" dirty="0"/>
          </a:p>
        </p:txBody>
      </p:sp>
      <p:sp>
        <p:nvSpPr>
          <p:cNvPr id="30" name="SK-2-text-20">
            <a:extLst>
              <a:ext uri="{FF2B5EF4-FFF2-40B4-BE49-F238E27FC236}">
                <a16:creationId xmlns:a16="http://schemas.microsoft.com/office/drawing/2014/main" id="{45E0B77B-4489-9756-B128-006ED7CBCF4B}"/>
              </a:ext>
            </a:extLst>
          </p:cNvPr>
          <p:cNvSpPr/>
          <p:nvPr/>
        </p:nvSpPr>
        <p:spPr>
          <a:xfrm>
            <a:off x="513344" y="4347868"/>
            <a:ext cx="3451801" cy="731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Makes qualification processes clear and auditable for all social and economic partners.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pic>
        <p:nvPicPr>
          <p:cNvPr id="31" name="SK-2-img-8" descr="preencoded.png">
            <a:extLst>
              <a:ext uri="{FF2B5EF4-FFF2-40B4-BE49-F238E27FC236}">
                <a16:creationId xmlns:a16="http://schemas.microsoft.com/office/drawing/2014/main" id="{C11343E4-3D03-068E-2BAB-F4057ECBFA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9789" y="3415944"/>
            <a:ext cx="3530650" cy="2358033"/>
          </a:xfrm>
          <a:prstGeom prst="rect">
            <a:avLst/>
          </a:prstGeom>
        </p:spPr>
      </p:pic>
      <p:grpSp>
        <p:nvGrpSpPr>
          <p:cNvPr id="32" name="Agrupar 31">
            <a:extLst>
              <a:ext uri="{FF2B5EF4-FFF2-40B4-BE49-F238E27FC236}">
                <a16:creationId xmlns:a16="http://schemas.microsoft.com/office/drawing/2014/main" id="{5E5B9DD4-5F4D-8339-A3E0-90E6762B07C9}"/>
              </a:ext>
            </a:extLst>
          </p:cNvPr>
          <p:cNvGrpSpPr/>
          <p:nvPr/>
        </p:nvGrpSpPr>
        <p:grpSpPr>
          <a:xfrm>
            <a:off x="4473252" y="3531888"/>
            <a:ext cx="540000" cy="540000"/>
            <a:chOff x="4559201" y="2817465"/>
            <a:chExt cx="457200" cy="457200"/>
          </a:xfrm>
        </p:grpSpPr>
        <p:pic>
          <p:nvPicPr>
            <p:cNvPr id="33" name="SK-2-img-9" descr="preencoded.png">
              <a:extLst>
                <a:ext uri="{FF2B5EF4-FFF2-40B4-BE49-F238E27FC236}">
                  <a16:creationId xmlns:a16="http://schemas.microsoft.com/office/drawing/2014/main" id="{7F658396-060A-519C-744F-9D6D9C6C1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559201" y="2817465"/>
              <a:ext cx="457200" cy="457200"/>
            </a:xfrm>
            <a:prstGeom prst="rect">
              <a:avLst/>
            </a:prstGeom>
          </p:spPr>
        </p:pic>
        <p:pic>
          <p:nvPicPr>
            <p:cNvPr id="34" name="SK-2-img-10" descr="preencoded.png">
              <a:extLst>
                <a:ext uri="{FF2B5EF4-FFF2-40B4-BE49-F238E27FC236}">
                  <a16:creationId xmlns:a16="http://schemas.microsoft.com/office/drawing/2014/main" id="{9DD6281F-E96F-177C-4B9D-4C55F98B6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644926" y="2931765"/>
              <a:ext cx="285750" cy="228600"/>
            </a:xfrm>
            <a:prstGeom prst="rect">
              <a:avLst/>
            </a:prstGeom>
          </p:spPr>
        </p:pic>
      </p:grpSp>
      <p:sp>
        <p:nvSpPr>
          <p:cNvPr id="35" name="SK-2-text-21">
            <a:extLst>
              <a:ext uri="{FF2B5EF4-FFF2-40B4-BE49-F238E27FC236}">
                <a16:creationId xmlns:a16="http://schemas.microsoft.com/office/drawing/2014/main" id="{FEF4EAAF-B255-4FB2-49AD-3CFA2E6BE292}"/>
              </a:ext>
            </a:extLst>
          </p:cNvPr>
          <p:cNvSpPr/>
          <p:nvPr/>
        </p:nvSpPr>
        <p:spPr>
          <a:xfrm>
            <a:off x="5177715" y="3668692"/>
            <a:ext cx="1476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2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Mobility</a:t>
            </a:r>
            <a:endParaRPr lang="en-US" sz="2200" dirty="0"/>
          </a:p>
        </p:txBody>
      </p:sp>
      <p:sp>
        <p:nvSpPr>
          <p:cNvPr id="36" name="SK-2-text-22">
            <a:extLst>
              <a:ext uri="{FF2B5EF4-FFF2-40B4-BE49-F238E27FC236}">
                <a16:creationId xmlns:a16="http://schemas.microsoft.com/office/drawing/2014/main" id="{6C5112D7-E116-E05E-05E8-BAA2AFF309B1}"/>
              </a:ext>
            </a:extLst>
          </p:cNvPr>
          <p:cNvSpPr/>
          <p:nvPr/>
        </p:nvSpPr>
        <p:spPr>
          <a:xfrm>
            <a:off x="4511351" y="4322149"/>
            <a:ext cx="3530650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Facilitates the recognition of competences and the mobility of learners and workers across the African continent</a:t>
            </a:r>
            <a:r>
              <a:rPr lang="en-US" sz="1600" dirty="0">
                <a:latin typeface="Inter" panose="020B0502030000000004" pitchFamily="34" charset="0"/>
                <a:ea typeface="Inter" panose="020B0502030000000004" pitchFamily="34" charset="0"/>
              </a:rPr>
              <a:t>.</a:t>
            </a:r>
          </a:p>
        </p:txBody>
      </p:sp>
      <p:pic>
        <p:nvPicPr>
          <p:cNvPr id="37" name="SK-2-img-11" descr="preencoded.png">
            <a:extLst>
              <a:ext uri="{FF2B5EF4-FFF2-40B4-BE49-F238E27FC236}">
                <a16:creationId xmlns:a16="http://schemas.microsoft.com/office/drawing/2014/main" id="{A6594031-AF7A-B8F0-FF69-6C9AAD2903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66116" y="3428492"/>
            <a:ext cx="3530501" cy="2358033"/>
          </a:xfrm>
          <a:prstGeom prst="rect">
            <a:avLst/>
          </a:prstGeom>
        </p:spPr>
      </p:pic>
      <p:grpSp>
        <p:nvGrpSpPr>
          <p:cNvPr id="38" name="Agrupar 37">
            <a:extLst>
              <a:ext uri="{FF2B5EF4-FFF2-40B4-BE49-F238E27FC236}">
                <a16:creationId xmlns:a16="http://schemas.microsoft.com/office/drawing/2014/main" id="{A5370FCD-EC08-7A38-9238-4303E69518B9}"/>
              </a:ext>
            </a:extLst>
          </p:cNvPr>
          <p:cNvGrpSpPr/>
          <p:nvPr/>
        </p:nvGrpSpPr>
        <p:grpSpPr>
          <a:xfrm>
            <a:off x="8293116" y="3555492"/>
            <a:ext cx="468000" cy="468000"/>
            <a:chOff x="8318450" y="2817465"/>
            <a:chExt cx="457200" cy="457200"/>
          </a:xfrm>
        </p:grpSpPr>
        <p:pic>
          <p:nvPicPr>
            <p:cNvPr id="39" name="SK-2-img-12" descr="preencoded.png">
              <a:extLst>
                <a:ext uri="{FF2B5EF4-FFF2-40B4-BE49-F238E27FC236}">
                  <a16:creationId xmlns:a16="http://schemas.microsoft.com/office/drawing/2014/main" id="{CE502E6A-049C-CD9A-597B-3587FD6C8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318450" y="2817465"/>
              <a:ext cx="457200" cy="457200"/>
            </a:xfrm>
            <a:prstGeom prst="rect">
              <a:avLst/>
            </a:prstGeom>
          </p:spPr>
        </p:pic>
        <p:pic>
          <p:nvPicPr>
            <p:cNvPr id="40" name="SK-2-img-13" descr="preencoded.png">
              <a:extLst>
                <a:ext uri="{FF2B5EF4-FFF2-40B4-BE49-F238E27FC236}">
                  <a16:creationId xmlns:a16="http://schemas.microsoft.com/office/drawing/2014/main" id="{71B87A5E-97D2-E3FC-4D01-F8748A105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404175" y="2931765"/>
              <a:ext cx="285750" cy="228600"/>
            </a:xfrm>
            <a:prstGeom prst="rect">
              <a:avLst/>
            </a:prstGeom>
          </p:spPr>
        </p:pic>
      </p:grpSp>
      <p:sp>
        <p:nvSpPr>
          <p:cNvPr id="41" name="SK-2-text-23">
            <a:extLst>
              <a:ext uri="{FF2B5EF4-FFF2-40B4-BE49-F238E27FC236}">
                <a16:creationId xmlns:a16="http://schemas.microsoft.com/office/drawing/2014/main" id="{12A89988-AE80-684D-8849-ED645AC8ECFB}"/>
              </a:ext>
            </a:extLst>
          </p:cNvPr>
          <p:cNvSpPr/>
          <p:nvPr/>
        </p:nvSpPr>
        <p:spPr>
          <a:xfrm>
            <a:off x="8912241" y="3673454"/>
            <a:ext cx="2448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2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</a:rPr>
              <a:t>Confiança </a:t>
            </a:r>
            <a:r>
              <a:rPr lang="en-US" sz="2200" b="1" dirty="0" err="1">
                <a:solidFill>
                  <a:srgbClr val="0F172A"/>
                </a:solidFill>
                <a:latin typeface="Inter" pitchFamily="34" charset="0"/>
                <a:ea typeface="Inter" pitchFamily="34" charset="-122"/>
              </a:rPr>
              <a:t>Mútua</a:t>
            </a:r>
            <a:endParaRPr lang="en-US" sz="2200" b="1" dirty="0">
              <a:solidFill>
                <a:srgbClr val="0F172A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42" name="SK-2-text-24">
            <a:extLst>
              <a:ext uri="{FF2B5EF4-FFF2-40B4-BE49-F238E27FC236}">
                <a16:creationId xmlns:a16="http://schemas.microsoft.com/office/drawing/2014/main" id="{7CE1E51E-1BE9-3958-50AA-A7C71410777F}"/>
              </a:ext>
            </a:extLst>
          </p:cNvPr>
          <p:cNvSpPr/>
          <p:nvPr/>
        </p:nvSpPr>
        <p:spPr>
          <a:xfrm>
            <a:off x="8286940" y="4439360"/>
            <a:ext cx="3391716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0"/>
              </a:lnSpc>
            </a:pP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Ensures alignment between education and training provision and skill demand in the labour market.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526C7DE-8B0E-9D42-0BD3-2251EA24B96B}"/>
              </a:ext>
            </a:extLst>
          </p:cNvPr>
          <p:cNvSpPr/>
          <p:nvPr/>
        </p:nvSpPr>
        <p:spPr>
          <a:xfrm>
            <a:off x="11646084" y="6501583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24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1" y="-111572"/>
            <a:ext cx="12192000" cy="685800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500" y="2188111"/>
            <a:ext cx="4709666" cy="909638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500" y="3323568"/>
            <a:ext cx="4747766" cy="945379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066" y="1426815"/>
            <a:ext cx="9525" cy="4870847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4591" y="1722090"/>
            <a:ext cx="5605909" cy="3851672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5090" y="1912588"/>
            <a:ext cx="5316840" cy="1332000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22221" y="3257157"/>
            <a:ext cx="190500" cy="15240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15243" y="3452664"/>
            <a:ext cx="5390958" cy="485775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22221" y="4066775"/>
            <a:ext cx="190500" cy="152400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5091" y="4287634"/>
            <a:ext cx="5224909" cy="1154578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14591" y="5764262"/>
            <a:ext cx="6167884" cy="847346"/>
          </a:xfrm>
          <a:prstGeom prst="rect">
            <a:avLst/>
          </a:prstGeom>
        </p:spPr>
      </p:pic>
      <p:sp>
        <p:nvSpPr>
          <p:cNvPr id="24" name="SK-4-text-23"/>
          <p:cNvSpPr/>
          <p:nvPr/>
        </p:nvSpPr>
        <p:spPr>
          <a:xfrm>
            <a:off x="771525" y="724893"/>
            <a:ext cx="978408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060"/>
              </a:lnSpc>
            </a:pPr>
            <a:r>
              <a:rPr lang="pt-CV" sz="25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</a:rPr>
              <a:t>Architecture of the Quality Assurance System in Cabo Verde</a:t>
            </a:r>
            <a:endParaRPr lang="en-US" sz="2550" b="1" dirty="0">
              <a:solidFill>
                <a:srgbClr val="0F172A"/>
              </a:solidFill>
              <a:latin typeface="Inter" pitchFamily="34" charset="0"/>
              <a:ea typeface="Inter" pitchFamily="34" charset="-122"/>
            </a:endParaRPr>
          </a:p>
        </p:txBody>
      </p:sp>
      <p:sp>
        <p:nvSpPr>
          <p:cNvPr id="25" name="SK-4-text-24"/>
          <p:cNvSpPr/>
          <p:nvPr/>
        </p:nvSpPr>
        <p:spPr>
          <a:xfrm>
            <a:off x="571500" y="1846490"/>
            <a:ext cx="474776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75"/>
              </a:lnSpc>
            </a:pPr>
            <a:r>
              <a:rPr lang="pt-CV" sz="2000" b="1" kern="0" spc="42" dirty="0">
                <a:solidFill>
                  <a:srgbClr val="002060"/>
                </a:solidFill>
                <a:latin typeface="Inter" pitchFamily="34" charset="0"/>
                <a:ea typeface="Inter" pitchFamily="34" charset="-122"/>
              </a:rPr>
              <a:t>REGULATORY BODIES</a:t>
            </a:r>
            <a:endParaRPr lang="en-US" sz="2000" b="1" kern="0" spc="42" dirty="0">
              <a:solidFill>
                <a:srgbClr val="002060"/>
              </a:solidFill>
              <a:latin typeface="Inter" pitchFamily="34" charset="0"/>
              <a:ea typeface="Inter" pitchFamily="34" charset="-122"/>
            </a:endParaRPr>
          </a:p>
        </p:txBody>
      </p: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37EEDBB1-AA93-A1A1-BBCE-E61CA9250FC6}"/>
              </a:ext>
            </a:extLst>
          </p:cNvPr>
          <p:cNvGrpSpPr/>
          <p:nvPr/>
        </p:nvGrpSpPr>
        <p:grpSpPr>
          <a:xfrm>
            <a:off x="658503" y="2321460"/>
            <a:ext cx="1315722" cy="264783"/>
            <a:chOff x="658503" y="2471588"/>
            <a:chExt cx="1315722" cy="264783"/>
          </a:xfrm>
        </p:grpSpPr>
        <p:pic>
          <p:nvPicPr>
            <p:cNvPr id="6" name="SK-4-img-5" descr="preencoded.png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58503" y="2471588"/>
              <a:ext cx="302474" cy="252000"/>
            </a:xfrm>
            <a:prstGeom prst="rect">
              <a:avLst/>
            </a:prstGeom>
          </p:spPr>
        </p:pic>
        <p:sp>
          <p:nvSpPr>
            <p:cNvPr id="26" name="SK-4-text-25"/>
            <p:cNvSpPr/>
            <p:nvPr/>
          </p:nvSpPr>
          <p:spPr>
            <a:xfrm>
              <a:off x="1038225" y="2493483"/>
              <a:ext cx="936000" cy="242888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913"/>
                </a:lnSpc>
                <a:buNone/>
              </a:pPr>
              <a:r>
                <a:rPr lang="en-US" b="1" dirty="0">
                  <a:solidFill>
                    <a:srgbClr val="0F172A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DGE</a:t>
              </a:r>
              <a:endParaRPr lang="en-US" dirty="0"/>
            </a:p>
          </p:txBody>
        </p:sp>
      </p:grpSp>
      <p:sp>
        <p:nvSpPr>
          <p:cNvPr id="27" name="SK-4-text-26"/>
          <p:cNvSpPr/>
          <p:nvPr/>
        </p:nvSpPr>
        <p:spPr>
          <a:xfrm>
            <a:off x="1051873" y="2692582"/>
            <a:ext cx="4090541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75"/>
              </a:lnSpc>
            </a:pPr>
            <a:r>
              <a:rPr lang="pt-CV" sz="1600" b="1" dirty="0">
                <a:latin typeface="Inter" pitchFamily="34" charset="0"/>
                <a:ea typeface="Inter" pitchFamily="34" charset="-122"/>
              </a:rPr>
              <a:t>Directorate General for Employment</a:t>
            </a:r>
            <a:r>
              <a:rPr lang="en-US" sz="1600" b="1" dirty="0">
                <a:latin typeface="Inter" pitchFamily="34" charset="0"/>
                <a:ea typeface="Inter" pitchFamily="34" charset="-122"/>
              </a:rPr>
              <a:t> </a:t>
            </a:r>
            <a:r>
              <a:rPr lang="en-US" sz="1600" b="1" dirty="0">
                <a:latin typeface="Inter" pitchFamily="34" charset="0"/>
                <a:ea typeface="Inter" pitchFamily="34" charset="-122"/>
                <a:cs typeface="Inter" pitchFamily="34" charset="-120"/>
              </a:rPr>
              <a:t>(TVET)</a:t>
            </a:r>
            <a:endParaRPr lang="en-US" sz="1600" b="1" dirty="0"/>
          </a:p>
        </p:txBody>
      </p: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361F7D6E-8B37-DA3A-8B1B-CD0209712E27}"/>
              </a:ext>
            </a:extLst>
          </p:cNvPr>
          <p:cNvGrpSpPr/>
          <p:nvPr/>
        </p:nvGrpSpPr>
        <p:grpSpPr>
          <a:xfrm>
            <a:off x="685799" y="3437868"/>
            <a:ext cx="4376739" cy="249450"/>
            <a:chOff x="685799" y="3560700"/>
            <a:chExt cx="4376739" cy="249450"/>
          </a:xfrm>
        </p:grpSpPr>
        <p:pic>
          <p:nvPicPr>
            <p:cNvPr id="8" name="SK-4-img-7" descr="preencoded.png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85799" y="3579750"/>
              <a:ext cx="288000" cy="230400"/>
            </a:xfrm>
            <a:prstGeom prst="rect">
              <a:avLst/>
            </a:prstGeom>
          </p:spPr>
        </p:pic>
        <p:sp>
          <p:nvSpPr>
            <p:cNvPr id="28" name="SK-4-text-27"/>
            <p:cNvSpPr/>
            <p:nvPr/>
          </p:nvSpPr>
          <p:spPr>
            <a:xfrm>
              <a:off x="1038225" y="3560700"/>
              <a:ext cx="4024313" cy="242888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913"/>
                </a:lnSpc>
                <a:buNone/>
              </a:pPr>
              <a:r>
                <a:rPr lang="en-US" b="1" dirty="0">
                  <a:solidFill>
                    <a:srgbClr val="0F172A"/>
                  </a:solidFill>
                  <a:latin typeface="Inter" pitchFamily="34" charset="0"/>
                  <a:ea typeface="Inter" pitchFamily="34" charset="-122"/>
                </a:rPr>
                <a:t>ARES</a:t>
              </a:r>
            </a:p>
          </p:txBody>
        </p:sp>
      </p:grpSp>
      <p:sp>
        <p:nvSpPr>
          <p:cNvPr id="29" name="SK-4-text-28"/>
          <p:cNvSpPr/>
          <p:nvPr/>
        </p:nvSpPr>
        <p:spPr>
          <a:xfrm>
            <a:off x="1038225" y="3828040"/>
            <a:ext cx="95173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75"/>
              </a:lnSpc>
            </a:pPr>
            <a:r>
              <a:rPr lang="pt-CV" sz="1500" b="1" dirty="0">
                <a:latin typeface="Inter" pitchFamily="34" charset="0"/>
                <a:ea typeface="Inter" pitchFamily="34" charset="-122"/>
              </a:rPr>
              <a:t>Agency for Regulation and Quality Assurance </a:t>
            </a:r>
            <a:endParaRPr lang="pt-PT" sz="1500" b="1" dirty="0">
              <a:latin typeface="Inter" pitchFamily="34" charset="0"/>
              <a:ea typeface="Inter" pitchFamily="34" charset="-122"/>
            </a:endParaRPr>
          </a:p>
          <a:p>
            <a:pPr>
              <a:lnSpc>
                <a:spcPts val="1575"/>
              </a:lnSpc>
            </a:pPr>
            <a:r>
              <a:rPr lang="pt-CV" sz="1500" b="1" dirty="0">
                <a:latin typeface="Inter" pitchFamily="34" charset="0"/>
                <a:ea typeface="Inter" pitchFamily="34" charset="-122"/>
              </a:rPr>
              <a:t>in Higher Education</a:t>
            </a:r>
            <a:endParaRPr lang="en-US" sz="1500" b="1" dirty="0">
              <a:latin typeface="Inter" pitchFamily="34" charset="0"/>
              <a:ea typeface="Inter" pitchFamily="34" charset="-122"/>
            </a:endParaRPr>
          </a:p>
        </p:txBody>
      </p:sp>
      <p:sp>
        <p:nvSpPr>
          <p:cNvPr id="30" name="SK-4-text-29"/>
          <p:cNvSpPr/>
          <p:nvPr/>
        </p:nvSpPr>
        <p:spPr>
          <a:xfrm>
            <a:off x="533400" y="4568777"/>
            <a:ext cx="474776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75"/>
              </a:lnSpc>
            </a:pPr>
            <a:r>
              <a:rPr lang="en-US" sz="1700" b="1" kern="0" spc="42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pt-CV" sz="1700" b="1" kern="0" spc="42" dirty="0">
                <a:solidFill>
                  <a:srgbClr val="002060"/>
                </a:solidFill>
                <a:latin typeface="Inter" pitchFamily="34" charset="0"/>
                <a:ea typeface="Inter" pitchFamily="34" charset="-122"/>
              </a:rPr>
              <a:t>Legal Frameworks for QA</a:t>
            </a:r>
            <a:endParaRPr lang="en-US" sz="1700" b="1" kern="0" spc="42" dirty="0">
              <a:solidFill>
                <a:srgbClr val="002060"/>
              </a:solidFill>
              <a:latin typeface="Inter" pitchFamily="34" charset="0"/>
              <a:ea typeface="Inter" pitchFamily="34" charset="-122"/>
            </a:endParaRPr>
          </a:p>
        </p:txBody>
      </p:sp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20">
            <a:biLevel thresh="75000"/>
          </a:blip>
          <a:stretch>
            <a:fillRect/>
          </a:stretch>
        </p:blipFill>
        <p:spPr>
          <a:xfrm>
            <a:off x="427573" y="5024141"/>
            <a:ext cx="252000" cy="201600"/>
          </a:xfrm>
          <a:prstGeom prst="rect">
            <a:avLst/>
          </a:prstGeom>
        </p:spPr>
      </p:pic>
      <p:sp>
        <p:nvSpPr>
          <p:cNvPr id="31" name="SK-4-text-30"/>
          <p:cNvSpPr/>
          <p:nvPr/>
        </p:nvSpPr>
        <p:spPr>
          <a:xfrm>
            <a:off x="725023" y="5024192"/>
            <a:ext cx="4098131" cy="2236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500" b="1" dirty="0"/>
              <a:t>Joint Order No. 9/2020 and 10/2020</a:t>
            </a:r>
            <a:r>
              <a:rPr lang="pt-CV" sz="1500" dirty="0"/>
              <a:t> </a:t>
            </a:r>
            <a:r>
              <a:rPr lang="en-US" sz="1500" b="1" dirty="0"/>
              <a:t>(NQC/NQF)</a:t>
            </a:r>
          </a:p>
        </p:txBody>
      </p:sp>
      <p:sp>
        <p:nvSpPr>
          <p:cNvPr id="32" name="SK-4-text-31"/>
          <p:cNvSpPr/>
          <p:nvPr/>
        </p:nvSpPr>
        <p:spPr>
          <a:xfrm>
            <a:off x="745575" y="5415235"/>
            <a:ext cx="76009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500" b="1" dirty="0"/>
              <a:t>Decree-Law No. 6/2013 (TVET Accreditation)</a:t>
            </a:r>
            <a:endParaRPr lang="en-US" sz="1500" b="1" dirty="0"/>
          </a:p>
        </p:txBody>
      </p:sp>
      <p:sp>
        <p:nvSpPr>
          <p:cNvPr id="33" name="SK-4-text-32"/>
          <p:cNvSpPr/>
          <p:nvPr/>
        </p:nvSpPr>
        <p:spPr>
          <a:xfrm>
            <a:off x="749088" y="5841745"/>
            <a:ext cx="74866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500" b="1" dirty="0"/>
              <a:t>Law No. 121/VIII/2016 (Establishment of ARES)</a:t>
            </a:r>
            <a:endParaRPr lang="en-US" sz="1500" b="1" dirty="0"/>
          </a:p>
        </p:txBody>
      </p:sp>
      <p:sp>
        <p:nvSpPr>
          <p:cNvPr id="34" name="SK-4-text-33"/>
          <p:cNvSpPr/>
          <p:nvPr/>
        </p:nvSpPr>
        <p:spPr>
          <a:xfrm>
            <a:off x="699428" y="6240791"/>
            <a:ext cx="48960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88"/>
              </a:lnSpc>
            </a:pPr>
            <a:r>
              <a:rPr lang="pt-CV" sz="1500" b="1" dirty="0"/>
              <a:t>Decree-Law No. 20/2012 and 16/2026 (Higher Education</a:t>
            </a:r>
            <a:r>
              <a:rPr lang="pt-CV" sz="1200" b="1" dirty="0"/>
              <a:t>)</a:t>
            </a:r>
            <a:endParaRPr lang="en-US" sz="1200" b="1" dirty="0"/>
          </a:p>
        </p:txBody>
      </p:sp>
      <p:sp>
        <p:nvSpPr>
          <p:cNvPr id="35" name="SK-4-text-34"/>
          <p:cNvSpPr/>
          <p:nvPr/>
        </p:nvSpPr>
        <p:spPr>
          <a:xfrm>
            <a:off x="6014591" y="1415789"/>
            <a:ext cx="5682109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75"/>
              </a:lnSpc>
            </a:pPr>
            <a:r>
              <a:rPr lang="pt-CV" sz="1500" b="1" kern="0" spc="42" dirty="0">
                <a:solidFill>
                  <a:srgbClr val="002060"/>
                </a:solidFill>
                <a:latin typeface="Inter" pitchFamily="34" charset="0"/>
                <a:ea typeface="Inter" pitchFamily="34" charset="-122"/>
              </a:rPr>
              <a:t>COORDINATION AND REFERENCING FLOWS </a:t>
            </a:r>
            <a:endParaRPr lang="en-US" sz="1500" dirty="0">
              <a:solidFill>
                <a:srgbClr val="002060"/>
              </a:solidFill>
            </a:endParaRPr>
          </a:p>
        </p:txBody>
      </p:sp>
      <p:sp>
        <p:nvSpPr>
          <p:cNvPr id="36" name="SK-4-text-35"/>
          <p:cNvSpPr/>
          <p:nvPr/>
        </p:nvSpPr>
        <p:spPr>
          <a:xfrm>
            <a:off x="6357491" y="1968735"/>
            <a:ext cx="4644000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pt-CV" sz="1500" b="1" dirty="0">
                <a:solidFill>
                  <a:srgbClr val="0070C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Technical and Vocational Education and Training</a:t>
            </a:r>
            <a:endParaRPr lang="en-US" sz="1500" b="1" dirty="0">
              <a:solidFill>
                <a:srgbClr val="0070C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sp>
        <p:nvSpPr>
          <p:cNvPr id="37" name="SK-4-text-36"/>
          <p:cNvSpPr/>
          <p:nvPr/>
        </p:nvSpPr>
        <p:spPr>
          <a:xfrm>
            <a:off x="6331422" y="2732640"/>
            <a:ext cx="518681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470"/>
              </a:lnSpc>
            </a:pPr>
            <a:r>
              <a:rPr lang="pt-CV" sz="1600" dirty="0"/>
              <a:t>Provider accreditation via PAEF; validation of qualifications by Sector Technical Committees (STCs) and Sector Councils (COS).</a:t>
            </a:r>
            <a:endParaRPr lang="en-US" sz="1600" dirty="0"/>
          </a:p>
        </p:txBody>
      </p:sp>
      <p:sp>
        <p:nvSpPr>
          <p:cNvPr id="38" name="SK-4-text-37"/>
          <p:cNvSpPr/>
          <p:nvPr/>
        </p:nvSpPr>
        <p:spPr>
          <a:xfrm>
            <a:off x="6162229" y="3452664"/>
            <a:ext cx="53280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00" b="1" kern="0" spc="108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NQF – NATIONAL QUALIFICATION FRAMEWORK</a:t>
            </a:r>
            <a:endParaRPr lang="en-US" sz="1600" dirty="0"/>
          </a:p>
        </p:txBody>
      </p:sp>
      <p:sp>
        <p:nvSpPr>
          <p:cNvPr id="39" name="SK-4-text-38"/>
          <p:cNvSpPr/>
          <p:nvPr/>
        </p:nvSpPr>
        <p:spPr>
          <a:xfrm>
            <a:off x="6345459" y="4349063"/>
            <a:ext cx="2016000" cy="2333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70C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Higher Education                   </a:t>
            </a:r>
          </a:p>
        </p:txBody>
      </p:sp>
      <p:sp>
        <p:nvSpPr>
          <p:cNvPr id="40" name="SK-4-text-39"/>
          <p:cNvSpPr/>
          <p:nvPr/>
        </p:nvSpPr>
        <p:spPr>
          <a:xfrm>
            <a:off x="6357491" y="5040210"/>
            <a:ext cx="4920109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470"/>
              </a:lnSpc>
            </a:pPr>
            <a:r>
              <a:rPr lang="pt-CV" sz="1600" dirty="0"/>
              <a:t>Institutional and study cycle evaluation via PD-ARES. Self-assessment and independent external evaluation.</a:t>
            </a:r>
            <a:endParaRPr lang="en-US" sz="1600" dirty="0"/>
          </a:p>
        </p:txBody>
      </p:sp>
      <p:sp>
        <p:nvSpPr>
          <p:cNvPr id="41" name="SK-4-text-40"/>
          <p:cNvSpPr/>
          <p:nvPr/>
        </p:nvSpPr>
        <p:spPr>
          <a:xfrm>
            <a:off x="6128891" y="5846150"/>
            <a:ext cx="5910772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75"/>
              </a:lnSpc>
            </a:pPr>
            <a:r>
              <a:rPr lang="en-US" sz="1400" b="1" dirty="0"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Systemic </a:t>
            </a:r>
            <a:r>
              <a:rPr lang="en-US" sz="1400" b="1" dirty="0" err="1"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Coeherence</a:t>
            </a:r>
            <a:r>
              <a:rPr lang="en-US" sz="1200" b="1" dirty="0"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:</a:t>
            </a:r>
            <a:r>
              <a:rPr lang="en-US" sz="1050" dirty="0">
                <a:solidFill>
                  <a:srgbClr val="475569"/>
                </a:solidFill>
                <a:latin typeface="Inter" panose="020B0502030000000004" pitchFamily="34" charset="0"/>
                <a:ea typeface="Inter" panose="020B0502030000000004" pitchFamily="34" charset="0"/>
                <a:cs typeface="Inter" pitchFamily="34" charset="-120"/>
              </a:rPr>
              <a:t> </a:t>
            </a: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Coordination ensures that QA processes in both sub-sectors converge toward transparency</a:t>
            </a:r>
            <a:r>
              <a:rPr lang="pt-CV" sz="1050" dirty="0">
                <a:latin typeface="Inter" panose="020B0502030000000004" pitchFamily="34" charset="0"/>
                <a:ea typeface="Inter" panose="020B0502030000000004" pitchFamily="34" charset="0"/>
              </a:rPr>
              <a:t> </a:t>
            </a:r>
            <a:r>
              <a:rPr lang="pt-CV" sz="1600" dirty="0">
                <a:latin typeface="Inter" panose="020B0502030000000004" pitchFamily="34" charset="0"/>
                <a:ea typeface="Inter" panose="020B0502030000000004" pitchFamily="34" charset="0"/>
              </a:rPr>
              <a:t>and trust in the NQF</a:t>
            </a:r>
            <a:endParaRPr lang="en-US" sz="1600" dirty="0"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  <p:pic>
        <p:nvPicPr>
          <p:cNvPr id="46" name="SK-4-img-8" descr="preencoded.png">
            <a:extLst>
              <a:ext uri="{FF2B5EF4-FFF2-40B4-BE49-F238E27FC236}">
                <a16:creationId xmlns:a16="http://schemas.microsoft.com/office/drawing/2014/main" id="{29C7856F-2A7B-985D-F719-ED60B5E0D64A}"/>
              </a:ext>
            </a:extLst>
          </p:cNvPr>
          <p:cNvPicPr>
            <a:picLocks noChangeAspect="1"/>
          </p:cNvPicPr>
          <p:nvPr/>
        </p:nvPicPr>
        <p:blipFill>
          <a:blip r:embed="rId20">
            <a:biLevel thresh="75000"/>
          </a:blip>
          <a:stretch>
            <a:fillRect/>
          </a:stretch>
        </p:blipFill>
        <p:spPr>
          <a:xfrm>
            <a:off x="432067" y="5437148"/>
            <a:ext cx="252000" cy="201600"/>
          </a:xfrm>
          <a:prstGeom prst="rect">
            <a:avLst/>
          </a:prstGeom>
        </p:spPr>
      </p:pic>
      <p:pic>
        <p:nvPicPr>
          <p:cNvPr id="47" name="SK-4-img-8" descr="preencoded.png">
            <a:extLst>
              <a:ext uri="{FF2B5EF4-FFF2-40B4-BE49-F238E27FC236}">
                <a16:creationId xmlns:a16="http://schemas.microsoft.com/office/drawing/2014/main" id="{1AC9B5F7-7025-D59F-51A0-0428E78581DF}"/>
              </a:ext>
            </a:extLst>
          </p:cNvPr>
          <p:cNvPicPr>
            <a:picLocks noChangeAspect="1"/>
          </p:cNvPicPr>
          <p:nvPr/>
        </p:nvPicPr>
        <p:blipFill>
          <a:blip r:embed="rId20">
            <a:biLevel thresh="75000"/>
          </a:blip>
          <a:stretch>
            <a:fillRect/>
          </a:stretch>
        </p:blipFill>
        <p:spPr>
          <a:xfrm>
            <a:off x="401838" y="5850156"/>
            <a:ext cx="252000" cy="201600"/>
          </a:xfrm>
          <a:prstGeom prst="rect">
            <a:avLst/>
          </a:prstGeom>
        </p:spPr>
      </p:pic>
      <p:pic>
        <p:nvPicPr>
          <p:cNvPr id="48" name="SK-4-img-8" descr="preencoded.png">
            <a:extLst>
              <a:ext uri="{FF2B5EF4-FFF2-40B4-BE49-F238E27FC236}">
                <a16:creationId xmlns:a16="http://schemas.microsoft.com/office/drawing/2014/main" id="{02A067A6-D1E4-CA17-6C6A-C411A38FF507}"/>
              </a:ext>
            </a:extLst>
          </p:cNvPr>
          <p:cNvPicPr>
            <a:picLocks noChangeAspect="1"/>
          </p:cNvPicPr>
          <p:nvPr/>
        </p:nvPicPr>
        <p:blipFill>
          <a:blip r:embed="rId20">
            <a:biLevel thresh="75000"/>
          </a:blip>
          <a:stretch>
            <a:fillRect/>
          </a:stretch>
        </p:blipFill>
        <p:spPr>
          <a:xfrm>
            <a:off x="382928" y="6220926"/>
            <a:ext cx="252000" cy="201600"/>
          </a:xfrm>
          <a:prstGeom prst="rect">
            <a:avLst/>
          </a:prstGeom>
        </p:spPr>
      </p:pic>
      <p:grpSp>
        <p:nvGrpSpPr>
          <p:cNvPr id="53" name="Agrupar 52">
            <a:extLst>
              <a:ext uri="{FF2B5EF4-FFF2-40B4-BE49-F238E27FC236}">
                <a16:creationId xmlns:a16="http://schemas.microsoft.com/office/drawing/2014/main" id="{EC8B7F50-FFEE-312E-BDFD-F0BE900A3C56}"/>
              </a:ext>
            </a:extLst>
          </p:cNvPr>
          <p:cNvGrpSpPr/>
          <p:nvPr/>
        </p:nvGrpSpPr>
        <p:grpSpPr>
          <a:xfrm>
            <a:off x="6345459" y="2239997"/>
            <a:ext cx="972000" cy="282693"/>
            <a:chOff x="6357491" y="2336252"/>
            <a:chExt cx="900000" cy="282693"/>
          </a:xfrm>
        </p:grpSpPr>
        <p:pic>
          <p:nvPicPr>
            <p:cNvPr id="16" name="SK-4-img-15" descr="preencoded.pn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357491" y="2336252"/>
              <a:ext cx="900000" cy="282693"/>
            </a:xfrm>
            <a:prstGeom prst="rect">
              <a:avLst/>
            </a:prstGeom>
          </p:spPr>
        </p:pic>
        <p:sp>
          <p:nvSpPr>
            <p:cNvPr id="49" name="SK-4-text-38">
              <a:extLst>
                <a:ext uri="{FF2B5EF4-FFF2-40B4-BE49-F238E27FC236}">
                  <a16:creationId xmlns:a16="http://schemas.microsoft.com/office/drawing/2014/main" id="{FA2F0B9D-1DDD-2C02-F091-FB31E3ECED0F}"/>
                </a:ext>
              </a:extLst>
            </p:cNvPr>
            <p:cNvSpPr/>
            <p:nvPr/>
          </p:nvSpPr>
          <p:spPr>
            <a:xfrm>
              <a:off x="6411491" y="2369001"/>
              <a:ext cx="792000" cy="233362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800"/>
                </a:lnSpc>
                <a:buNone/>
              </a:pPr>
              <a:r>
                <a:rPr lang="en-US" sz="1300" b="1" dirty="0">
                  <a:latin typeface="Inter" pitchFamily="34" charset="0"/>
                  <a:ea typeface="Inter" pitchFamily="34" charset="-122"/>
                </a:rPr>
                <a:t>Levels 1-5</a:t>
              </a:r>
              <a:endParaRPr lang="en-US" sz="1300" dirty="0"/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9FA2F0D4-8783-7239-735F-C973774F8C07}"/>
              </a:ext>
            </a:extLst>
          </p:cNvPr>
          <p:cNvGrpSpPr/>
          <p:nvPr/>
        </p:nvGrpSpPr>
        <p:grpSpPr>
          <a:xfrm>
            <a:off x="6362213" y="4652817"/>
            <a:ext cx="974798" cy="297674"/>
            <a:chOff x="9133729" y="4471836"/>
            <a:chExt cx="974798" cy="297674"/>
          </a:xfrm>
        </p:grpSpPr>
        <p:pic>
          <p:nvPicPr>
            <p:cNvPr id="21" name="SK-4-img-20" descr="preencoded.pn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9133729" y="4471836"/>
              <a:ext cx="972000" cy="297674"/>
            </a:xfrm>
            <a:prstGeom prst="rect">
              <a:avLst/>
            </a:prstGeom>
          </p:spPr>
        </p:pic>
        <p:sp>
          <p:nvSpPr>
            <p:cNvPr id="51" name="SK-4-text-38">
              <a:extLst>
                <a:ext uri="{FF2B5EF4-FFF2-40B4-BE49-F238E27FC236}">
                  <a16:creationId xmlns:a16="http://schemas.microsoft.com/office/drawing/2014/main" id="{07DEBC1A-0C57-6000-A324-EAF8F282175D}"/>
                </a:ext>
              </a:extLst>
            </p:cNvPr>
            <p:cNvSpPr/>
            <p:nvPr/>
          </p:nvSpPr>
          <p:spPr>
            <a:xfrm>
              <a:off x="9208527" y="4500550"/>
              <a:ext cx="900000" cy="233362"/>
            </a:xfrm>
            <a:prstGeom prst="rect">
              <a:avLst/>
            </a:prstGeom>
            <a:noFill/>
            <a:ln/>
          </p:spPr>
          <p:txBody>
            <a:bodyPr vert="horz" wrap="square" lIns="0" tIns="0" rIns="0" bIns="0" rtlCol="0" anchor="ctr"/>
            <a:lstStyle/>
            <a:p>
              <a:pPr marL="0" indent="0">
                <a:lnSpc>
                  <a:spcPts val="1800"/>
                </a:lnSpc>
                <a:buNone/>
              </a:pPr>
              <a:r>
                <a:rPr lang="en-US" sz="1300" b="1" dirty="0">
                  <a:latin typeface="Inter" pitchFamily="34" charset="0"/>
                  <a:ea typeface="Inter" pitchFamily="34" charset="-122"/>
                </a:rPr>
                <a:t>Levels 5-8                   </a:t>
              </a:r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B2EA2522-761A-27EA-3A39-B7190F224975}"/>
              </a:ext>
            </a:extLst>
          </p:cNvPr>
          <p:cNvGrpSpPr/>
          <p:nvPr/>
        </p:nvGrpSpPr>
        <p:grpSpPr>
          <a:xfrm>
            <a:off x="303301" y="110653"/>
            <a:ext cx="4189112" cy="455380"/>
            <a:chOff x="215164" y="105781"/>
            <a:chExt cx="4189112" cy="455380"/>
          </a:xfrm>
        </p:grpSpPr>
        <p:sp>
          <p:nvSpPr>
            <p:cNvPr id="55" name="Google Shape;55;p14">
              <a:extLst>
                <a:ext uri="{FF2B5EF4-FFF2-40B4-BE49-F238E27FC236}">
                  <a16:creationId xmlns:a16="http://schemas.microsoft.com/office/drawing/2014/main" id="{E0FD05F2-1513-4F03-F066-3CFE18AF6268}"/>
                </a:ext>
              </a:extLst>
            </p:cNvPr>
            <p:cNvSpPr txBox="1"/>
            <p:nvPr/>
          </p:nvSpPr>
          <p:spPr>
            <a:xfrm>
              <a:off x="215164" y="105781"/>
              <a:ext cx="4189112" cy="414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PT" sz="2000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 ExtraBold"/>
                  <a:sym typeface="Roboto ExtraBold"/>
                </a:rPr>
                <a:t>ACQF RFERENCING CRITERION 4</a:t>
              </a:r>
              <a:endParaRPr sz="2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ExtraBold"/>
                <a:sym typeface="Roboto ExtraBold"/>
              </a:endParaRPr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027D047D-BBF1-C46E-56EF-4909AC2B4659}"/>
                </a:ext>
              </a:extLst>
            </p:cNvPr>
            <p:cNvSpPr/>
            <p:nvPr/>
          </p:nvSpPr>
          <p:spPr>
            <a:xfrm>
              <a:off x="271045" y="146491"/>
              <a:ext cx="45719" cy="41467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CV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7BB2F2CC-66C6-6E64-6591-578870AD27DF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25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7B925C7-3A8C-E5E8-53CB-B6DF2C5CFEF9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26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12603CF-24B8-AB3C-848C-3D22CBA68DFE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27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9C5D93A-8572-51D7-BF1F-FCB82292BBD6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28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EB453FE-A65A-96BD-7026-EB25967EF3C5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29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D15B492-1DF1-0297-AB7E-4E80CCDC8C9C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30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2DEA9DD-4FA1-BE05-1415-BD47323ED375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31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447E580-845E-3A3D-0A52-150E7E401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876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85AFDCA-B71E-215C-5DD9-E6B62260C658}"/>
              </a:ext>
            </a:extLst>
          </p:cNvPr>
          <p:cNvSpPr/>
          <p:nvPr/>
        </p:nvSpPr>
        <p:spPr>
          <a:xfrm>
            <a:off x="313036" y="265078"/>
            <a:ext cx="7389715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CV" sz="3800" b="1" dirty="0">
                <a:ln/>
                <a:solidFill>
                  <a:schemeClr val="accent4"/>
                </a:solidFill>
              </a:rPr>
              <a:t>CHALLENGES TO ADDRES: </a:t>
            </a:r>
            <a:endParaRPr lang="pt-PT" sz="3800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pt-CV" sz="3800" b="1" dirty="0">
                <a:ln/>
                <a:solidFill>
                  <a:schemeClr val="accent4"/>
                </a:solidFill>
              </a:rPr>
              <a:t>FROM REFERENCING TO ACTION</a:t>
            </a:r>
            <a:endParaRPr lang="pt-PT" sz="3800" b="1" dirty="0">
              <a:ln/>
              <a:solidFill>
                <a:schemeClr val="accent4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08BCE87-93CD-0729-C591-594989C2EF28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32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1A6A072-6AD1-514D-0E80-89E32A29223E}"/>
              </a:ext>
            </a:extLst>
          </p:cNvPr>
          <p:cNvSpPr/>
          <p:nvPr/>
        </p:nvSpPr>
        <p:spPr>
          <a:xfrm>
            <a:off x="11659732" y="6515231"/>
            <a:ext cx="576000" cy="3700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</a:rPr>
              <a:t>33</a:t>
            </a:r>
            <a:endParaRPr lang="pt-CV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1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322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F6784CC0-B85A-41E5-A99A-55ADB1C1ECD7}"/>
</file>

<file path=customXml/itemProps2.xml><?xml version="1.0" encoding="utf-8"?>
<ds:datastoreItem xmlns:ds="http://schemas.openxmlformats.org/officeDocument/2006/customXml" ds:itemID="{F0889A84-7CA9-45AB-8144-D2E3D48993EC}"/>
</file>

<file path=customXml/itemProps3.xml><?xml version="1.0" encoding="utf-8"?>
<ds:datastoreItem xmlns:ds="http://schemas.openxmlformats.org/officeDocument/2006/customXml" ds:itemID="{C43C3E63-B53A-446C-B98E-354A3E4C4422}"/>
</file>

<file path=docProps/app.xml><?xml version="1.0" encoding="utf-8"?>
<Properties xmlns="http://schemas.openxmlformats.org/officeDocument/2006/extended-properties" xmlns:vt="http://schemas.openxmlformats.org/officeDocument/2006/docPropsVTypes">
  <TotalTime>4315</TotalTime>
  <Words>2678</Words>
  <Application>Microsoft Office PowerPoint</Application>
  <PresentationFormat>Widescreen</PresentationFormat>
  <Paragraphs>475</Paragraphs>
  <Slides>35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1" baseType="lpstr">
      <vt:lpstr>Amasis MT Pro Black</vt:lpstr>
      <vt:lpstr>Aptos</vt:lpstr>
      <vt:lpstr>Aptos Display</vt:lpstr>
      <vt:lpstr>Arial</vt:lpstr>
      <vt:lpstr>Calibri</vt:lpstr>
      <vt:lpstr>Century</vt:lpstr>
      <vt:lpstr>Cinzel</vt:lpstr>
      <vt:lpstr>Courier New</vt:lpstr>
      <vt:lpstr>Inter</vt:lpstr>
      <vt:lpstr>Plus Jakarta Sans</vt:lpstr>
      <vt:lpstr>Plus Jakarta Sans Medium</vt:lpstr>
      <vt:lpstr>Plus Jakarta Sans SemiBold</vt:lpstr>
      <vt:lpstr>Roboto</vt:lpstr>
      <vt:lpstr>Roboto ExtraBold</vt:lpstr>
      <vt:lpstr>Wingdings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ARES / TRGDE / Alberto Landim</dc:creator>
  <cp:lastModifiedBy>Renny Harilal</cp:lastModifiedBy>
  <cp:revision>205</cp:revision>
  <dcterms:created xsi:type="dcterms:W3CDTF">2026-07-10T18:02:00Z</dcterms:created>
  <dcterms:modified xsi:type="dcterms:W3CDTF">2026-07-26T07:58:38Z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